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74" r:id="rId4"/>
    <p:sldId id="265" r:id="rId5"/>
    <p:sldId id="264" r:id="rId6"/>
    <p:sldId id="262" r:id="rId7"/>
    <p:sldId id="267" r:id="rId8"/>
    <p:sldId id="261" r:id="rId9"/>
    <p:sldId id="260" r:id="rId10"/>
    <p:sldId id="258" r:id="rId11"/>
    <p:sldId id="275" r:id="rId12"/>
    <p:sldId id="271" r:id="rId13"/>
    <p:sldId id="270" r:id="rId14"/>
    <p:sldId id="276" r:id="rId15"/>
    <p:sldId id="269" r:id="rId16"/>
    <p:sldId id="268" r:id="rId17"/>
    <p:sldId id="266" r:id="rId18"/>
    <p:sldId id="272" r:id="rId19"/>
    <p:sldId id="27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FD79E-0DD1-4DA2-ADCD-824C53D76344}" v="27" dt="2024-03-22T13:34:49.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7AB6A-1AA1-D6B7-4C06-F941200867D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FE39F4B-7D19-25FD-D9C7-50EE86D3F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8A9EE79-7479-EC9A-BE15-B60FE450CD72}"/>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5" name="Tijdelijke aanduiding voor voettekst 4">
            <a:extLst>
              <a:ext uri="{FF2B5EF4-FFF2-40B4-BE49-F238E27FC236}">
                <a16:creationId xmlns:a16="http://schemas.microsoft.com/office/drawing/2014/main" id="{A3EE65E2-01F7-CAAA-DF48-C6D5FD8268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926E76-E03B-E784-7627-9E6269BACDEF}"/>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341270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A5A5C-F273-D99E-9C1E-574474C2597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8C10AEF-3220-B648-6E7F-1D486B84315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368ACD-E7D7-29E0-A12D-DBB6E5DAA226}"/>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5" name="Tijdelijke aanduiding voor voettekst 4">
            <a:extLst>
              <a:ext uri="{FF2B5EF4-FFF2-40B4-BE49-F238E27FC236}">
                <a16:creationId xmlns:a16="http://schemas.microsoft.com/office/drawing/2014/main" id="{5EE0A26C-65E2-B5DE-5C83-30B717055E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01E53B-82E7-7F09-DE47-143099350F83}"/>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92650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CA5B66A-DA76-378E-1FD8-E02936B8FB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2589811-4091-C65C-0282-1AD4F58C8A6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7C4D58-E3CA-D8C0-3685-FF17353710C1}"/>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5" name="Tijdelijke aanduiding voor voettekst 4">
            <a:extLst>
              <a:ext uri="{FF2B5EF4-FFF2-40B4-BE49-F238E27FC236}">
                <a16:creationId xmlns:a16="http://schemas.microsoft.com/office/drawing/2014/main" id="{C21754EF-B197-D7E6-B0A1-E9E38D4F6B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80FB2A-4728-1AA8-AC50-D508E345E38F}"/>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80390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5B5BF-E31F-9787-A759-F1FEA0D62E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EA3AC9-D38B-D20E-1152-80FDCB798B9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8E93CD-3227-D58E-3122-59258B1D2C6A}"/>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5" name="Tijdelijke aanduiding voor voettekst 4">
            <a:extLst>
              <a:ext uri="{FF2B5EF4-FFF2-40B4-BE49-F238E27FC236}">
                <a16:creationId xmlns:a16="http://schemas.microsoft.com/office/drawing/2014/main" id="{4AC8B1FA-DC57-39B5-922D-6BA1292B2C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8788FE-9DAC-8FBF-76B9-C9AC19DA933A}"/>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65800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D67CB-3397-5E64-E739-2107C8127E9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933CFB-5CEE-6CEA-196B-5B423563A3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4AAF00-A5E0-FE30-8F5E-FCADE96A56BF}"/>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5" name="Tijdelijke aanduiding voor voettekst 4">
            <a:extLst>
              <a:ext uri="{FF2B5EF4-FFF2-40B4-BE49-F238E27FC236}">
                <a16:creationId xmlns:a16="http://schemas.microsoft.com/office/drawing/2014/main" id="{5599BA80-8E6F-F7C3-EDDD-86F730C66E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075EBB-5D14-AAC5-4A1B-089184467A94}"/>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67197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135CD-9D33-0680-E7E4-1C038785B6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8E0A50-4820-8C97-A70E-18EC868CB8C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E8E9E2-1D85-9A10-14A1-C2B48FEB45D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8C3B0E0-8D7C-18D3-E8FE-6D02FAB268B4}"/>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6" name="Tijdelijke aanduiding voor voettekst 5">
            <a:extLst>
              <a:ext uri="{FF2B5EF4-FFF2-40B4-BE49-F238E27FC236}">
                <a16:creationId xmlns:a16="http://schemas.microsoft.com/office/drawing/2014/main" id="{E1121A92-99C3-8C6E-768B-ABDE7EC8DD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596D9C-BF4A-470F-2051-58C92AFD96C7}"/>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89085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F9E52-DCBD-FCC5-89EF-7658BC4CA97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18A2B0D-4948-C2E7-D82B-65215C372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F57A8A-35D5-CEE9-FCD5-E733F3A121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D8F597B-4D44-8D52-350A-830BCA50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778C5D-4792-C03A-F6AA-8F450E60964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F69141-CE28-F6B2-784C-BDA7AA907BA4}"/>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8" name="Tijdelijke aanduiding voor voettekst 7">
            <a:extLst>
              <a:ext uri="{FF2B5EF4-FFF2-40B4-BE49-F238E27FC236}">
                <a16:creationId xmlns:a16="http://schemas.microsoft.com/office/drawing/2014/main" id="{3DC3626F-9C6F-DEF1-6060-1B159501CDB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3E64F62-8DF2-8D6C-8256-252282082B53}"/>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00644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0FFD7-DABF-97D0-E650-38AD69E6E2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FC50C91-01C0-1BBB-E3DF-6588A9992F6A}"/>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4" name="Tijdelijke aanduiding voor voettekst 3">
            <a:extLst>
              <a:ext uri="{FF2B5EF4-FFF2-40B4-BE49-F238E27FC236}">
                <a16:creationId xmlns:a16="http://schemas.microsoft.com/office/drawing/2014/main" id="{8B096C9C-C831-D586-8947-0391E05809D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FCA0402-BD6A-0077-396C-E7051B3B0B5C}"/>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06071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9D65B2A-1E47-729B-0633-61F61022FA84}"/>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3" name="Tijdelijke aanduiding voor voettekst 2">
            <a:extLst>
              <a:ext uri="{FF2B5EF4-FFF2-40B4-BE49-F238E27FC236}">
                <a16:creationId xmlns:a16="http://schemas.microsoft.com/office/drawing/2014/main" id="{EB156ACB-5676-D8E6-A077-12B77EA7B1D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7530A41-9809-E808-6840-E2547207D309}"/>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155754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2A1F3-E00B-1B10-3E1A-5ACAD0DCE5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8C3BE7-D046-A66A-1035-F8F0442AA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DD045C1-F486-319C-C47F-51F416163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94D1B6-59FD-06C5-5395-75D9D05D20AC}"/>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6" name="Tijdelijke aanduiding voor voettekst 5">
            <a:extLst>
              <a:ext uri="{FF2B5EF4-FFF2-40B4-BE49-F238E27FC236}">
                <a16:creationId xmlns:a16="http://schemas.microsoft.com/office/drawing/2014/main" id="{0904A101-37C9-709A-0B2B-6B8F15A623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8F9582-48D5-D4F6-C3EB-ED2FF5874B1C}"/>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407508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6BB0C-D510-50A8-6F7F-DC9B869D5E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199D90-EB7B-E95F-2AD5-3304F15D9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DAD8F86-367A-743C-2B57-36610809A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B3EB8A8-290B-DBDD-48EF-E76BC31365E2}"/>
              </a:ext>
            </a:extLst>
          </p:cNvPr>
          <p:cNvSpPr>
            <a:spLocks noGrp="1"/>
          </p:cNvSpPr>
          <p:nvPr>
            <p:ph type="dt" sz="half" idx="10"/>
          </p:nvPr>
        </p:nvSpPr>
        <p:spPr/>
        <p:txBody>
          <a:bodyPr/>
          <a:lstStyle/>
          <a:p>
            <a:fld id="{26C842BE-8BEA-4BCB-BF05-1365AA6FB497}" type="datetimeFigureOut">
              <a:rPr lang="nl-NL" smtClean="0"/>
              <a:t>22-3-2024</a:t>
            </a:fld>
            <a:endParaRPr lang="nl-NL"/>
          </a:p>
        </p:txBody>
      </p:sp>
      <p:sp>
        <p:nvSpPr>
          <p:cNvPr id="6" name="Tijdelijke aanduiding voor voettekst 5">
            <a:extLst>
              <a:ext uri="{FF2B5EF4-FFF2-40B4-BE49-F238E27FC236}">
                <a16:creationId xmlns:a16="http://schemas.microsoft.com/office/drawing/2014/main" id="{671F44B2-5C32-DE59-5739-66F35EA1EE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89554D-715F-8D19-D452-8F960F0405F0}"/>
              </a:ext>
            </a:extLst>
          </p:cNvPr>
          <p:cNvSpPr>
            <a:spLocks noGrp="1"/>
          </p:cNvSpPr>
          <p:nvPr>
            <p:ph type="sldNum" sz="quarter" idx="12"/>
          </p:nvPr>
        </p:nvSpPr>
        <p:spPr/>
        <p:txBody>
          <a:bodyPr/>
          <a:lstStyle/>
          <a:p>
            <a:fld id="{EC5676E0-7F7E-4B96-9471-35C398D3F23C}" type="slidenum">
              <a:rPr lang="nl-NL" smtClean="0"/>
              <a:t>‹nr.›</a:t>
            </a:fld>
            <a:endParaRPr lang="nl-NL"/>
          </a:p>
        </p:txBody>
      </p:sp>
    </p:spTree>
    <p:extLst>
      <p:ext uri="{BB962C8B-B14F-4D97-AF65-F5344CB8AC3E}">
        <p14:creationId xmlns:p14="http://schemas.microsoft.com/office/powerpoint/2010/main" val="313400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3509F8-4BAE-4EB6-22F2-CA093FA3E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89BD392-DD04-2ACD-C335-672802B7A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99D1D4-C9BE-943A-40F2-8D8BA71A6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C842BE-8BEA-4BCB-BF05-1365AA6FB497}" type="datetimeFigureOut">
              <a:rPr lang="nl-NL" smtClean="0"/>
              <a:t>22-3-2024</a:t>
            </a:fld>
            <a:endParaRPr lang="nl-NL"/>
          </a:p>
        </p:txBody>
      </p:sp>
      <p:sp>
        <p:nvSpPr>
          <p:cNvPr id="5" name="Tijdelijke aanduiding voor voettekst 4">
            <a:extLst>
              <a:ext uri="{FF2B5EF4-FFF2-40B4-BE49-F238E27FC236}">
                <a16:creationId xmlns:a16="http://schemas.microsoft.com/office/drawing/2014/main" id="{37D0537E-A4BF-6E4C-BAF2-444071E1A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4E9A1073-99B8-96C0-632B-407C1F12D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5676E0-7F7E-4B96-9471-35C398D3F23C}" type="slidenum">
              <a:rPr lang="nl-NL" smtClean="0"/>
              <a:t>‹nr.›</a:t>
            </a:fld>
            <a:endParaRPr lang="nl-NL"/>
          </a:p>
        </p:txBody>
      </p:sp>
    </p:spTree>
    <p:extLst>
      <p:ext uri="{BB962C8B-B14F-4D97-AF65-F5344CB8AC3E}">
        <p14:creationId xmlns:p14="http://schemas.microsoft.com/office/powerpoint/2010/main" val="80271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6D49664-F769-ED07-0110-549551A4C67F}"/>
              </a:ext>
            </a:extLst>
          </p:cNvPr>
          <p:cNvPicPr>
            <a:picLocks noChangeAspect="1"/>
          </p:cNvPicPr>
          <p:nvPr/>
        </p:nvPicPr>
        <p:blipFill>
          <a:blip r:embed="rId2"/>
          <a:stretch>
            <a:fillRect/>
          </a:stretch>
        </p:blipFill>
        <p:spPr>
          <a:xfrm>
            <a:off x="3848436" y="2254453"/>
            <a:ext cx="7623480" cy="4197739"/>
          </a:xfrm>
          <a:prstGeom prst="rect">
            <a:avLst/>
          </a:prstGeom>
        </p:spPr>
      </p:pic>
      <p:sp>
        <p:nvSpPr>
          <p:cNvPr id="4" name="Tekstvak 3">
            <a:extLst>
              <a:ext uri="{FF2B5EF4-FFF2-40B4-BE49-F238E27FC236}">
                <a16:creationId xmlns:a16="http://schemas.microsoft.com/office/drawing/2014/main" id="{6F8B15E0-C64F-F26E-4B53-CA208ACAB852}"/>
              </a:ext>
            </a:extLst>
          </p:cNvPr>
          <p:cNvSpPr txBox="1"/>
          <p:nvPr/>
        </p:nvSpPr>
        <p:spPr>
          <a:xfrm rot="21301040">
            <a:off x="201279" y="573192"/>
            <a:ext cx="3954782" cy="2308324"/>
          </a:xfrm>
          <a:prstGeom prst="rect">
            <a:avLst/>
          </a:prstGeom>
          <a:noFill/>
        </p:spPr>
        <p:txBody>
          <a:bodyPr wrap="square">
            <a:spAutoFit/>
          </a:bodyPr>
          <a:lstStyle/>
          <a:p>
            <a:pPr algn="ctr"/>
            <a:r>
              <a:rPr lang="nl-NL" sz="4800" dirty="0">
                <a:latin typeface="Arial Rounded MT Bold" panose="020F0704030504030204" pitchFamily="34" charset="0"/>
              </a:rPr>
              <a:t>Wat Pesach </a:t>
            </a:r>
          </a:p>
          <a:p>
            <a:pPr algn="ctr"/>
            <a:r>
              <a:rPr lang="nl-NL" sz="4800" dirty="0">
                <a:latin typeface="Arial Rounded MT Bold" panose="020F0704030504030204" pitchFamily="34" charset="0"/>
              </a:rPr>
              <a:t>met Pasen </a:t>
            </a:r>
          </a:p>
          <a:p>
            <a:pPr algn="ctr"/>
            <a:r>
              <a:rPr lang="nl-NL" sz="4800" dirty="0">
                <a:latin typeface="Arial Rounded MT Bold" panose="020F0704030504030204" pitchFamily="34" charset="0"/>
              </a:rPr>
              <a:t>verbindt</a:t>
            </a:r>
            <a:endParaRPr lang="nl-NL" sz="4000" dirty="0">
              <a:latin typeface="Arial Rounded MT Bold" panose="020F0704030504030204" pitchFamily="34" charset="0"/>
            </a:endParaRPr>
          </a:p>
        </p:txBody>
      </p:sp>
    </p:spTree>
    <p:extLst>
      <p:ext uri="{BB962C8B-B14F-4D97-AF65-F5344CB8AC3E}">
        <p14:creationId xmlns:p14="http://schemas.microsoft.com/office/powerpoint/2010/main" val="352897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BF2B7392-0C80-BB7E-8A02-F1915CEEE57A}"/>
              </a:ext>
            </a:extLst>
          </p:cNvPr>
          <p:cNvSpPr txBox="1"/>
          <p:nvPr/>
        </p:nvSpPr>
        <p:spPr>
          <a:xfrm>
            <a:off x="8763604" y="679731"/>
            <a:ext cx="3090345" cy="373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kern="1200">
                <a:solidFill>
                  <a:schemeClr val="tx1"/>
                </a:solidFill>
                <a:latin typeface="+mj-lt"/>
                <a:ea typeface="+mj-ea"/>
                <a:cs typeface="+mj-cs"/>
              </a:rPr>
              <a:t>Pesach in de Joodse traditie</a:t>
            </a:r>
          </a:p>
        </p:txBody>
      </p:sp>
      <p:grpSp>
        <p:nvGrpSpPr>
          <p:cNvPr id="18"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B39A7D7-3E52-AF8B-90EF-A101D361470E}"/>
              </a:ext>
            </a:extLst>
          </p:cNvPr>
          <p:cNvPicPr>
            <a:picLocks noChangeAspect="1"/>
          </p:cNvPicPr>
          <p:nvPr/>
        </p:nvPicPr>
        <p:blipFill rotWithShape="1">
          <a:blip r:embed="rId2"/>
          <a:srcRect l="1433" r="-3" b="-3"/>
          <a:stretch/>
        </p:blipFill>
        <p:spPr>
          <a:xfrm>
            <a:off x="996363" y="972235"/>
            <a:ext cx="3383280" cy="5047735"/>
          </a:xfrm>
          <a:prstGeom prst="rect">
            <a:avLst/>
          </a:prstGeom>
        </p:spPr>
      </p:pic>
      <p:pic>
        <p:nvPicPr>
          <p:cNvPr id="5" name="Afbeelding 4">
            <a:extLst>
              <a:ext uri="{FF2B5EF4-FFF2-40B4-BE49-F238E27FC236}">
                <a16:creationId xmlns:a16="http://schemas.microsoft.com/office/drawing/2014/main" id="{1DC0FC85-2C0C-AFD7-DC87-BC008DF01158}"/>
              </a:ext>
            </a:extLst>
          </p:cNvPr>
          <p:cNvPicPr>
            <a:picLocks noChangeAspect="1"/>
          </p:cNvPicPr>
          <p:nvPr/>
        </p:nvPicPr>
        <p:blipFill rotWithShape="1">
          <a:blip r:embed="rId3"/>
          <a:srcRect l="33560" r="13902" b="1"/>
          <a:stretch/>
        </p:blipFill>
        <p:spPr>
          <a:xfrm>
            <a:off x="4683639" y="972235"/>
            <a:ext cx="3383280" cy="5047735"/>
          </a:xfrm>
          <a:prstGeom prst="rect">
            <a:avLst/>
          </a:prstGeom>
        </p:spPr>
      </p:pic>
    </p:spTree>
    <p:extLst>
      <p:ext uri="{BB962C8B-B14F-4D97-AF65-F5344CB8AC3E}">
        <p14:creationId xmlns:p14="http://schemas.microsoft.com/office/powerpoint/2010/main" val="245627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E9B4CC8-F167-34EC-1BAB-32812741BE6F}"/>
              </a:ext>
            </a:extLst>
          </p:cNvPr>
          <p:cNvPicPr>
            <a:picLocks noChangeAspect="1"/>
          </p:cNvPicPr>
          <p:nvPr/>
        </p:nvPicPr>
        <p:blipFill>
          <a:blip r:embed="rId2"/>
          <a:stretch>
            <a:fillRect/>
          </a:stretch>
        </p:blipFill>
        <p:spPr>
          <a:xfrm>
            <a:off x="1961002" y="555246"/>
            <a:ext cx="8427904" cy="6107177"/>
          </a:xfrm>
          <a:prstGeom prst="rect">
            <a:avLst/>
          </a:prstGeom>
        </p:spPr>
      </p:pic>
    </p:spTree>
    <p:extLst>
      <p:ext uri="{BB962C8B-B14F-4D97-AF65-F5344CB8AC3E}">
        <p14:creationId xmlns:p14="http://schemas.microsoft.com/office/powerpoint/2010/main" val="132594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6597E6B-419F-B8A7-10FD-252FA0D65DF7}"/>
              </a:ext>
            </a:extLst>
          </p:cNvPr>
          <p:cNvSpPr txBox="1"/>
          <p:nvPr/>
        </p:nvSpPr>
        <p:spPr>
          <a:xfrm>
            <a:off x="550843" y="398440"/>
            <a:ext cx="2919470" cy="3539430"/>
          </a:xfrm>
          <a:prstGeom prst="rect">
            <a:avLst/>
          </a:prstGeom>
          <a:noFill/>
        </p:spPr>
        <p:txBody>
          <a:bodyPr wrap="square">
            <a:spAutoFit/>
          </a:bodyPr>
          <a:lstStyle/>
          <a:p>
            <a:r>
              <a:rPr lang="nl-NL" sz="2800" dirty="0"/>
              <a:t>Matteüs 26:30: </a:t>
            </a:r>
          </a:p>
          <a:p>
            <a:endParaRPr lang="nl-NL" sz="2800" dirty="0"/>
          </a:p>
          <a:p>
            <a:r>
              <a:rPr lang="nl-NL" sz="2800" dirty="0"/>
              <a:t>‘Nadat ze de lofzang (hallel) hadden gezongen, </a:t>
            </a:r>
          </a:p>
          <a:p>
            <a:r>
              <a:rPr lang="nl-NL" sz="2800" dirty="0"/>
              <a:t>vertrokken ze naar de Olijfberg’. </a:t>
            </a:r>
          </a:p>
        </p:txBody>
      </p:sp>
      <p:sp>
        <p:nvSpPr>
          <p:cNvPr id="5" name="Tekstvak 4">
            <a:extLst>
              <a:ext uri="{FF2B5EF4-FFF2-40B4-BE49-F238E27FC236}">
                <a16:creationId xmlns:a16="http://schemas.microsoft.com/office/drawing/2014/main" id="{E6C478EF-EBDB-76F3-AF71-E64A624486E7}"/>
              </a:ext>
            </a:extLst>
          </p:cNvPr>
          <p:cNvSpPr txBox="1"/>
          <p:nvPr/>
        </p:nvSpPr>
        <p:spPr>
          <a:xfrm>
            <a:off x="5065922" y="612844"/>
            <a:ext cx="6097836" cy="5632311"/>
          </a:xfrm>
          <a:prstGeom prst="rect">
            <a:avLst/>
          </a:prstGeom>
          <a:noFill/>
        </p:spPr>
        <p:txBody>
          <a:bodyPr wrap="square">
            <a:spAutoFit/>
          </a:bodyPr>
          <a:lstStyle/>
          <a:p>
            <a:r>
              <a:rPr lang="nl-NL" sz="2400" dirty="0"/>
              <a:t>Psalm 118</a:t>
            </a:r>
          </a:p>
          <a:p>
            <a:endParaRPr lang="nl-NL" sz="2400" dirty="0"/>
          </a:p>
          <a:p>
            <a:r>
              <a:rPr lang="nl-NL" sz="2400" dirty="0"/>
              <a:t>24Dit is de dag die de HEER heeft gemaakt,</a:t>
            </a:r>
          </a:p>
          <a:p>
            <a:r>
              <a:rPr lang="nl-NL" sz="2400" dirty="0"/>
              <a:t>laten wij juichen en ons verheugen.</a:t>
            </a:r>
          </a:p>
          <a:p>
            <a:r>
              <a:rPr lang="nl-NL" sz="2400" dirty="0"/>
              <a:t>25Ach HEER, red ons toch,</a:t>
            </a:r>
          </a:p>
          <a:p>
            <a:r>
              <a:rPr lang="nl-NL" sz="2400" dirty="0"/>
              <a:t>HEER, geef ons voorspoed.</a:t>
            </a:r>
          </a:p>
          <a:p>
            <a:r>
              <a:rPr lang="nl-NL" sz="2400" dirty="0"/>
              <a:t>26Gezegend wie komt in de naam van de HEER.</a:t>
            </a:r>
          </a:p>
          <a:p>
            <a:r>
              <a:rPr lang="nl-NL" sz="2400" dirty="0"/>
              <a:t>Wij zegenen u vanuit het huis van de HEER.</a:t>
            </a:r>
          </a:p>
          <a:p>
            <a:r>
              <a:rPr lang="nl-NL" sz="2400" dirty="0"/>
              <a:t>27De HEER is God, Hij heeft ons licht gebracht.</a:t>
            </a:r>
          </a:p>
          <a:p>
            <a:r>
              <a:rPr lang="nl-NL" sz="2400" dirty="0"/>
              <a:t>Vier feest en ga met groene twijgen</a:t>
            </a:r>
          </a:p>
          <a:p>
            <a:r>
              <a:rPr lang="nl-NL" sz="2400" dirty="0"/>
              <a:t>tot aan de hoorns van het altaar.</a:t>
            </a:r>
          </a:p>
          <a:p>
            <a:r>
              <a:rPr lang="nl-NL" sz="2400" dirty="0"/>
              <a:t>28U bent mijn God, U zal ik loven,</a:t>
            </a:r>
          </a:p>
          <a:p>
            <a:r>
              <a:rPr lang="nl-NL" sz="2400" dirty="0"/>
              <a:t>hoog zal ik U prijzen, mijn God.</a:t>
            </a:r>
            <a:endParaRPr lang="nl-NL" dirty="0"/>
          </a:p>
        </p:txBody>
      </p:sp>
    </p:spTree>
    <p:extLst>
      <p:ext uri="{BB962C8B-B14F-4D97-AF65-F5344CB8AC3E}">
        <p14:creationId xmlns:p14="http://schemas.microsoft.com/office/powerpoint/2010/main" val="44661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34994E2-F436-699D-471B-6B81E7D9D9A1}"/>
              </a:ext>
            </a:extLst>
          </p:cNvPr>
          <p:cNvSpPr txBox="1"/>
          <p:nvPr/>
        </p:nvSpPr>
        <p:spPr>
          <a:xfrm>
            <a:off x="3346373" y="437787"/>
            <a:ext cx="6097836" cy="584775"/>
          </a:xfrm>
          <a:prstGeom prst="rect">
            <a:avLst/>
          </a:prstGeom>
          <a:noFill/>
        </p:spPr>
        <p:txBody>
          <a:bodyPr wrap="square">
            <a:spAutoFit/>
          </a:bodyPr>
          <a:lstStyle/>
          <a:p>
            <a:r>
              <a:rPr lang="nl-NL" sz="3200" b="1" dirty="0"/>
              <a:t>De datum van Pesach en Pasen</a:t>
            </a:r>
          </a:p>
        </p:txBody>
      </p:sp>
      <p:sp>
        <p:nvSpPr>
          <p:cNvPr id="5" name="Tekstvak 4">
            <a:extLst>
              <a:ext uri="{FF2B5EF4-FFF2-40B4-BE49-F238E27FC236}">
                <a16:creationId xmlns:a16="http://schemas.microsoft.com/office/drawing/2014/main" id="{4492F77D-9E2B-DFE4-B702-4AFA970749A9}"/>
              </a:ext>
            </a:extLst>
          </p:cNvPr>
          <p:cNvSpPr txBox="1"/>
          <p:nvPr/>
        </p:nvSpPr>
        <p:spPr>
          <a:xfrm>
            <a:off x="2390661" y="1233754"/>
            <a:ext cx="8967730" cy="523220"/>
          </a:xfrm>
          <a:prstGeom prst="rect">
            <a:avLst/>
          </a:prstGeom>
          <a:noFill/>
        </p:spPr>
        <p:txBody>
          <a:bodyPr wrap="square">
            <a:spAutoFit/>
          </a:bodyPr>
          <a:lstStyle/>
          <a:p>
            <a:r>
              <a:rPr lang="nl-NL" sz="2800" dirty="0"/>
              <a:t>Pasen valt dit jaar op 31 maart; Pesach op 23 april </a:t>
            </a:r>
          </a:p>
        </p:txBody>
      </p:sp>
      <p:sp>
        <p:nvSpPr>
          <p:cNvPr id="7" name="Tekstvak 6">
            <a:extLst>
              <a:ext uri="{FF2B5EF4-FFF2-40B4-BE49-F238E27FC236}">
                <a16:creationId xmlns:a16="http://schemas.microsoft.com/office/drawing/2014/main" id="{D6C4627B-F3D1-0FB0-E461-2ABC18141346}"/>
              </a:ext>
            </a:extLst>
          </p:cNvPr>
          <p:cNvSpPr txBox="1"/>
          <p:nvPr/>
        </p:nvSpPr>
        <p:spPr>
          <a:xfrm>
            <a:off x="1894902" y="1953731"/>
            <a:ext cx="9265184" cy="954107"/>
          </a:xfrm>
          <a:prstGeom prst="rect">
            <a:avLst/>
          </a:prstGeom>
          <a:noFill/>
        </p:spPr>
        <p:txBody>
          <a:bodyPr wrap="square">
            <a:spAutoFit/>
          </a:bodyPr>
          <a:lstStyle/>
          <a:p>
            <a:r>
              <a:rPr lang="nl-NL" sz="2800" dirty="0"/>
              <a:t>Jezus werd gekruisigd op 15</a:t>
            </a:r>
            <a:r>
              <a:rPr lang="nl-NL" sz="2800" baseline="30000" dirty="0"/>
              <a:t>e</a:t>
            </a:r>
            <a:r>
              <a:rPr lang="nl-NL" sz="2800" dirty="0"/>
              <a:t> nissan, dat viel op een vrijdag</a:t>
            </a:r>
          </a:p>
          <a:p>
            <a:r>
              <a:rPr lang="nl-NL" sz="2800" dirty="0"/>
              <a:t>De avond ervoor had Jezus de </a:t>
            </a:r>
            <a:r>
              <a:rPr lang="nl-NL" sz="2800" dirty="0" err="1"/>
              <a:t>Pesachmaaltjd</a:t>
            </a:r>
            <a:r>
              <a:rPr lang="nl-NL" sz="2800" dirty="0"/>
              <a:t> gevierd</a:t>
            </a:r>
          </a:p>
        </p:txBody>
      </p:sp>
      <p:pic>
        <p:nvPicPr>
          <p:cNvPr id="10" name="Afbeelding 9">
            <a:extLst>
              <a:ext uri="{FF2B5EF4-FFF2-40B4-BE49-F238E27FC236}">
                <a16:creationId xmlns:a16="http://schemas.microsoft.com/office/drawing/2014/main" id="{F0471A6A-05D1-4EFD-59E0-9F52B65E1F18}"/>
              </a:ext>
            </a:extLst>
          </p:cNvPr>
          <p:cNvPicPr>
            <a:picLocks noChangeAspect="1"/>
          </p:cNvPicPr>
          <p:nvPr/>
        </p:nvPicPr>
        <p:blipFill>
          <a:blip r:embed="rId2"/>
          <a:stretch>
            <a:fillRect/>
          </a:stretch>
        </p:blipFill>
        <p:spPr>
          <a:xfrm>
            <a:off x="6973678" y="3205946"/>
            <a:ext cx="5089792" cy="3569465"/>
          </a:xfrm>
          <a:prstGeom prst="rect">
            <a:avLst/>
          </a:prstGeom>
        </p:spPr>
      </p:pic>
    </p:spTree>
    <p:extLst>
      <p:ext uri="{BB962C8B-B14F-4D97-AF65-F5344CB8AC3E}">
        <p14:creationId xmlns:p14="http://schemas.microsoft.com/office/powerpoint/2010/main" val="429260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34994E2-F436-699D-471B-6B81E7D9D9A1}"/>
              </a:ext>
            </a:extLst>
          </p:cNvPr>
          <p:cNvSpPr txBox="1"/>
          <p:nvPr/>
        </p:nvSpPr>
        <p:spPr>
          <a:xfrm>
            <a:off x="3346373" y="437787"/>
            <a:ext cx="6097836" cy="584775"/>
          </a:xfrm>
          <a:prstGeom prst="rect">
            <a:avLst/>
          </a:prstGeom>
          <a:noFill/>
        </p:spPr>
        <p:txBody>
          <a:bodyPr wrap="square">
            <a:spAutoFit/>
          </a:bodyPr>
          <a:lstStyle/>
          <a:p>
            <a:r>
              <a:rPr lang="nl-NL" sz="3200" b="1" dirty="0"/>
              <a:t>De datum van Pesach en Pasen</a:t>
            </a:r>
          </a:p>
        </p:txBody>
      </p:sp>
      <p:sp>
        <p:nvSpPr>
          <p:cNvPr id="5" name="Tekstvak 4">
            <a:extLst>
              <a:ext uri="{FF2B5EF4-FFF2-40B4-BE49-F238E27FC236}">
                <a16:creationId xmlns:a16="http://schemas.microsoft.com/office/drawing/2014/main" id="{4492F77D-9E2B-DFE4-B702-4AFA970749A9}"/>
              </a:ext>
            </a:extLst>
          </p:cNvPr>
          <p:cNvSpPr txBox="1"/>
          <p:nvPr/>
        </p:nvSpPr>
        <p:spPr>
          <a:xfrm>
            <a:off x="2390661" y="1233754"/>
            <a:ext cx="8967730" cy="523220"/>
          </a:xfrm>
          <a:prstGeom prst="rect">
            <a:avLst/>
          </a:prstGeom>
          <a:noFill/>
        </p:spPr>
        <p:txBody>
          <a:bodyPr wrap="square">
            <a:spAutoFit/>
          </a:bodyPr>
          <a:lstStyle/>
          <a:p>
            <a:r>
              <a:rPr lang="nl-NL" sz="2800" dirty="0"/>
              <a:t>Pasen valt dit jaar op 31 maart; Pesach op 23 april </a:t>
            </a:r>
          </a:p>
        </p:txBody>
      </p:sp>
      <p:sp>
        <p:nvSpPr>
          <p:cNvPr id="7" name="Tekstvak 6">
            <a:extLst>
              <a:ext uri="{FF2B5EF4-FFF2-40B4-BE49-F238E27FC236}">
                <a16:creationId xmlns:a16="http://schemas.microsoft.com/office/drawing/2014/main" id="{D6C4627B-F3D1-0FB0-E461-2ABC18141346}"/>
              </a:ext>
            </a:extLst>
          </p:cNvPr>
          <p:cNvSpPr txBox="1"/>
          <p:nvPr/>
        </p:nvSpPr>
        <p:spPr>
          <a:xfrm>
            <a:off x="1894902" y="1953731"/>
            <a:ext cx="9265184" cy="954107"/>
          </a:xfrm>
          <a:prstGeom prst="rect">
            <a:avLst/>
          </a:prstGeom>
          <a:noFill/>
        </p:spPr>
        <p:txBody>
          <a:bodyPr wrap="square">
            <a:spAutoFit/>
          </a:bodyPr>
          <a:lstStyle/>
          <a:p>
            <a:r>
              <a:rPr lang="nl-NL" sz="2800" dirty="0"/>
              <a:t>Jezus werd gekruisigd op 15</a:t>
            </a:r>
            <a:r>
              <a:rPr lang="nl-NL" sz="2800" baseline="30000" dirty="0"/>
              <a:t>e</a:t>
            </a:r>
            <a:r>
              <a:rPr lang="nl-NL" sz="2800" dirty="0"/>
              <a:t> nissan, dat viel op een vrijdag</a:t>
            </a:r>
          </a:p>
          <a:p>
            <a:r>
              <a:rPr lang="nl-NL" sz="2800" dirty="0"/>
              <a:t>De avond ervoor had Jezus de </a:t>
            </a:r>
            <a:r>
              <a:rPr lang="nl-NL" sz="2800" dirty="0" err="1"/>
              <a:t>Pesachmaaltjd</a:t>
            </a:r>
            <a:r>
              <a:rPr lang="nl-NL" sz="2800" dirty="0"/>
              <a:t> gevierd</a:t>
            </a:r>
          </a:p>
        </p:txBody>
      </p:sp>
      <p:sp>
        <p:nvSpPr>
          <p:cNvPr id="9" name="Tekstvak 8">
            <a:extLst>
              <a:ext uri="{FF2B5EF4-FFF2-40B4-BE49-F238E27FC236}">
                <a16:creationId xmlns:a16="http://schemas.microsoft.com/office/drawing/2014/main" id="{BEB281C8-67E9-86CB-C40A-05A56AE99787}"/>
              </a:ext>
            </a:extLst>
          </p:cNvPr>
          <p:cNvSpPr txBox="1"/>
          <p:nvPr/>
        </p:nvSpPr>
        <p:spPr>
          <a:xfrm>
            <a:off x="323161" y="3282193"/>
            <a:ext cx="6097836" cy="3108543"/>
          </a:xfrm>
          <a:prstGeom prst="rect">
            <a:avLst/>
          </a:prstGeom>
          <a:noFill/>
        </p:spPr>
        <p:txBody>
          <a:bodyPr wrap="square">
            <a:spAutoFit/>
          </a:bodyPr>
          <a:lstStyle/>
          <a:p>
            <a:r>
              <a:rPr lang="nl-NL" sz="2800" dirty="0"/>
              <a:t>Johannes 18:28</a:t>
            </a:r>
          </a:p>
          <a:p>
            <a:r>
              <a:rPr lang="nl-NL" sz="2800" dirty="0"/>
              <a:t>‘Jezus werd van </a:t>
            </a:r>
            <a:r>
              <a:rPr lang="nl-NL" sz="2800" dirty="0" err="1"/>
              <a:t>Kajafas</a:t>
            </a:r>
            <a:r>
              <a:rPr lang="nl-NL" sz="2800" dirty="0"/>
              <a:t> naar het pretorium gebracht. Het was nog vroeg in de morgen. Zelf gingen ze niet naar binnen, anders zouden ze zich verontreinigen en niet aan het </a:t>
            </a:r>
            <a:r>
              <a:rPr lang="nl-NL" sz="2800" b="1" dirty="0" err="1"/>
              <a:t>pesachmaal</a:t>
            </a:r>
            <a:r>
              <a:rPr lang="nl-NL" sz="2800" dirty="0"/>
              <a:t> kunnen deelnemen.’ </a:t>
            </a:r>
          </a:p>
        </p:txBody>
      </p:sp>
      <p:pic>
        <p:nvPicPr>
          <p:cNvPr id="10" name="Afbeelding 9">
            <a:extLst>
              <a:ext uri="{FF2B5EF4-FFF2-40B4-BE49-F238E27FC236}">
                <a16:creationId xmlns:a16="http://schemas.microsoft.com/office/drawing/2014/main" id="{F0471A6A-05D1-4EFD-59E0-9F52B65E1F18}"/>
              </a:ext>
            </a:extLst>
          </p:cNvPr>
          <p:cNvPicPr>
            <a:picLocks noChangeAspect="1"/>
          </p:cNvPicPr>
          <p:nvPr/>
        </p:nvPicPr>
        <p:blipFill>
          <a:blip r:embed="rId2"/>
          <a:stretch>
            <a:fillRect/>
          </a:stretch>
        </p:blipFill>
        <p:spPr>
          <a:xfrm>
            <a:off x="6973678" y="3205946"/>
            <a:ext cx="5089792" cy="3569465"/>
          </a:xfrm>
          <a:prstGeom prst="rect">
            <a:avLst/>
          </a:prstGeom>
        </p:spPr>
      </p:pic>
    </p:spTree>
    <p:extLst>
      <p:ext uri="{BB962C8B-B14F-4D97-AF65-F5344CB8AC3E}">
        <p14:creationId xmlns:p14="http://schemas.microsoft.com/office/powerpoint/2010/main" val="341005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8EA2C716-F82C-97B8-4A40-AE8BD62DEBD8}"/>
              </a:ext>
            </a:extLst>
          </p:cNvPr>
          <p:cNvPicPr>
            <a:picLocks noChangeAspect="1"/>
          </p:cNvPicPr>
          <p:nvPr/>
        </p:nvPicPr>
        <p:blipFill rotWithShape="1">
          <a:blip r:embed="rId2"/>
          <a:srcRect l="20957" r="672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kstvak 2">
            <a:extLst>
              <a:ext uri="{FF2B5EF4-FFF2-40B4-BE49-F238E27FC236}">
                <a16:creationId xmlns:a16="http://schemas.microsoft.com/office/drawing/2014/main" id="{FE7B6785-5DA9-F755-548E-98BCB9927665}"/>
              </a:ext>
            </a:extLst>
          </p:cNvPr>
          <p:cNvSpPr txBox="1"/>
          <p:nvPr/>
        </p:nvSpPr>
        <p:spPr>
          <a:xfrm>
            <a:off x="6513788" y="2333297"/>
            <a:ext cx="4840010" cy="3843666"/>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200" dirty="0"/>
              <a:t>Johannes 19:31 </a:t>
            </a:r>
          </a:p>
          <a:p>
            <a:pPr>
              <a:lnSpc>
                <a:spcPct val="90000"/>
              </a:lnSpc>
              <a:spcAft>
                <a:spcPts val="600"/>
              </a:spcAft>
            </a:pPr>
            <a:endParaRPr lang="en-US" sz="3200" dirty="0"/>
          </a:p>
          <a:p>
            <a:pPr>
              <a:lnSpc>
                <a:spcPct val="90000"/>
              </a:lnSpc>
              <a:spcAft>
                <a:spcPts val="600"/>
              </a:spcAft>
            </a:pPr>
            <a:r>
              <a:rPr lang="en-US" sz="3200" dirty="0"/>
              <a:t>‘Het was </a:t>
            </a:r>
            <a:r>
              <a:rPr lang="en-US" sz="3200" dirty="0" err="1"/>
              <a:t>voorbereidingsdag</a:t>
            </a:r>
            <a:r>
              <a:rPr lang="en-US" sz="3200" dirty="0"/>
              <a:t>, en de Joden </a:t>
            </a:r>
            <a:r>
              <a:rPr lang="en-US" sz="3200" dirty="0" err="1"/>
              <a:t>wilden</a:t>
            </a:r>
            <a:r>
              <a:rPr lang="en-US" sz="3200" dirty="0"/>
              <a:t> </a:t>
            </a:r>
            <a:r>
              <a:rPr lang="en-US" sz="3200" dirty="0" err="1"/>
              <a:t>voorkomen</a:t>
            </a:r>
            <a:r>
              <a:rPr lang="en-US" sz="3200" dirty="0"/>
              <a:t> </a:t>
            </a:r>
            <a:r>
              <a:rPr lang="en-US" sz="3200" dirty="0" err="1"/>
              <a:t>dat</a:t>
            </a:r>
            <a:r>
              <a:rPr lang="en-US" sz="3200" dirty="0"/>
              <a:t> de </a:t>
            </a:r>
            <a:r>
              <a:rPr lang="en-US" sz="3200" dirty="0" err="1"/>
              <a:t>lichamen</a:t>
            </a:r>
            <a:r>
              <a:rPr lang="en-US" sz="3200" dirty="0"/>
              <a:t> op sabbat, en </a:t>
            </a:r>
            <a:r>
              <a:rPr lang="en-US" sz="3200" dirty="0" err="1"/>
              <a:t>nog</a:t>
            </a:r>
            <a:r>
              <a:rPr lang="en-US" sz="3200" dirty="0"/>
              <a:t> </a:t>
            </a:r>
            <a:r>
              <a:rPr lang="en-US" sz="3200" dirty="0" err="1"/>
              <a:t>wel</a:t>
            </a:r>
            <a:r>
              <a:rPr lang="en-US" sz="3200" dirty="0"/>
              <a:t> </a:t>
            </a:r>
            <a:r>
              <a:rPr lang="en-US" sz="3200" b="1" dirty="0" err="1"/>
              <a:t>een</a:t>
            </a:r>
            <a:r>
              <a:rPr lang="en-US" sz="3200" b="1" dirty="0"/>
              <a:t> </a:t>
            </a:r>
            <a:r>
              <a:rPr lang="en-US" sz="3200" b="1" dirty="0" err="1"/>
              <a:t>bijzondere</a:t>
            </a:r>
            <a:r>
              <a:rPr lang="en-US" sz="3200" b="1" dirty="0"/>
              <a:t> sabbat</a:t>
            </a:r>
            <a:r>
              <a:rPr lang="en-US" sz="3200" dirty="0"/>
              <a:t>, </a:t>
            </a:r>
            <a:r>
              <a:rPr lang="en-US" sz="3200" dirty="0" err="1"/>
              <a:t>aan</a:t>
            </a:r>
            <a:r>
              <a:rPr lang="en-US" sz="3200" dirty="0"/>
              <a:t> het </a:t>
            </a:r>
            <a:r>
              <a:rPr lang="en-US" sz="3200" dirty="0" err="1"/>
              <a:t>kruis</a:t>
            </a:r>
            <a:r>
              <a:rPr lang="en-US" sz="3200" dirty="0"/>
              <a:t> </a:t>
            </a:r>
            <a:r>
              <a:rPr lang="en-US" sz="3200" dirty="0" err="1"/>
              <a:t>zouden</a:t>
            </a:r>
            <a:r>
              <a:rPr lang="en-US" sz="3200" dirty="0"/>
              <a:t> </a:t>
            </a:r>
            <a:r>
              <a:rPr lang="en-US" sz="3200" dirty="0" err="1"/>
              <a:t>blijven</a:t>
            </a:r>
            <a:r>
              <a:rPr lang="en-US" sz="3200" dirty="0"/>
              <a:t> </a:t>
            </a:r>
            <a:r>
              <a:rPr lang="en-US" sz="3200" dirty="0" err="1"/>
              <a:t>hangen</a:t>
            </a:r>
            <a:r>
              <a:rPr lang="en-US" sz="3200" dirty="0"/>
              <a:t>’.</a:t>
            </a:r>
          </a:p>
        </p:txBody>
      </p:sp>
    </p:spTree>
    <p:extLst>
      <p:ext uri="{BB962C8B-B14F-4D97-AF65-F5344CB8AC3E}">
        <p14:creationId xmlns:p14="http://schemas.microsoft.com/office/powerpoint/2010/main" val="36853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CD06998-3A13-2CA2-0D6B-EBE594452FAC}"/>
              </a:ext>
            </a:extLst>
          </p:cNvPr>
          <p:cNvSpPr txBox="1"/>
          <p:nvPr/>
        </p:nvSpPr>
        <p:spPr>
          <a:xfrm>
            <a:off x="2126255" y="240179"/>
            <a:ext cx="7415270" cy="2554545"/>
          </a:xfrm>
          <a:prstGeom prst="rect">
            <a:avLst/>
          </a:prstGeom>
          <a:noFill/>
        </p:spPr>
        <p:txBody>
          <a:bodyPr wrap="square">
            <a:spAutoFit/>
          </a:bodyPr>
          <a:lstStyle/>
          <a:p>
            <a:pPr algn="ctr"/>
            <a:r>
              <a:rPr lang="nl-NL" sz="3200" b="1" dirty="0"/>
              <a:t>Wanneer Pasen vieren?</a:t>
            </a:r>
          </a:p>
          <a:p>
            <a:pPr algn="ctr"/>
            <a:r>
              <a:rPr lang="nl-NL" sz="3200" dirty="0"/>
              <a:t>Of op de </a:t>
            </a:r>
            <a:r>
              <a:rPr lang="nl-NL" sz="3200" b="1" dirty="0"/>
              <a:t>datum</a:t>
            </a:r>
            <a:r>
              <a:rPr lang="nl-NL" sz="3200" dirty="0"/>
              <a:t> van Jezus’ Pesachviering</a:t>
            </a:r>
          </a:p>
          <a:p>
            <a:pPr algn="ctr"/>
            <a:r>
              <a:rPr lang="nl-NL" sz="3200" dirty="0"/>
              <a:t>Of op een vrij</a:t>
            </a:r>
            <a:r>
              <a:rPr lang="nl-NL" sz="3200" b="1" dirty="0"/>
              <a:t>dag </a:t>
            </a:r>
            <a:r>
              <a:rPr lang="nl-NL" sz="3200" dirty="0"/>
              <a:t>van zijn kruisiging en de  zondag van zijn opstanding?</a:t>
            </a:r>
          </a:p>
          <a:p>
            <a:pPr algn="ctr"/>
            <a:r>
              <a:rPr lang="nl-NL" sz="3200" dirty="0"/>
              <a:t>Of…?</a:t>
            </a:r>
          </a:p>
        </p:txBody>
      </p:sp>
      <p:sp>
        <p:nvSpPr>
          <p:cNvPr id="5" name="Tekstvak 4">
            <a:extLst>
              <a:ext uri="{FF2B5EF4-FFF2-40B4-BE49-F238E27FC236}">
                <a16:creationId xmlns:a16="http://schemas.microsoft.com/office/drawing/2014/main" id="{B908CD50-3F04-7676-1392-AE410B76F94A}"/>
              </a:ext>
            </a:extLst>
          </p:cNvPr>
          <p:cNvSpPr txBox="1"/>
          <p:nvPr/>
        </p:nvSpPr>
        <p:spPr>
          <a:xfrm>
            <a:off x="892824" y="3109170"/>
            <a:ext cx="10124501" cy="954107"/>
          </a:xfrm>
          <a:prstGeom prst="rect">
            <a:avLst/>
          </a:prstGeom>
          <a:noFill/>
        </p:spPr>
        <p:txBody>
          <a:bodyPr wrap="square">
            <a:spAutoFit/>
          </a:bodyPr>
          <a:lstStyle/>
          <a:p>
            <a:r>
              <a:rPr lang="nl-NL" sz="2800" dirty="0"/>
              <a:t>De vroegste (Joodse) kerk vierde Pasen op Pesach, op 14 Nissan</a:t>
            </a:r>
          </a:p>
          <a:p>
            <a:r>
              <a:rPr lang="nl-NL" sz="2800" dirty="0"/>
              <a:t>Zij werden later de </a:t>
            </a:r>
            <a:r>
              <a:rPr lang="nl-NL" sz="2800" dirty="0" err="1"/>
              <a:t>Quartodecimanen</a:t>
            </a:r>
            <a:r>
              <a:rPr lang="nl-NL" sz="2800" dirty="0"/>
              <a:t> genoemd</a:t>
            </a:r>
          </a:p>
        </p:txBody>
      </p:sp>
      <p:sp>
        <p:nvSpPr>
          <p:cNvPr id="7" name="Tekstvak 6">
            <a:extLst>
              <a:ext uri="{FF2B5EF4-FFF2-40B4-BE49-F238E27FC236}">
                <a16:creationId xmlns:a16="http://schemas.microsoft.com/office/drawing/2014/main" id="{8524843B-B848-C4B9-ACE6-923625398C57}"/>
              </a:ext>
            </a:extLst>
          </p:cNvPr>
          <p:cNvSpPr txBox="1"/>
          <p:nvPr/>
        </p:nvSpPr>
        <p:spPr>
          <a:xfrm>
            <a:off x="892824" y="4494163"/>
            <a:ext cx="10124501" cy="1384995"/>
          </a:xfrm>
          <a:prstGeom prst="rect">
            <a:avLst/>
          </a:prstGeom>
          <a:noFill/>
        </p:spPr>
        <p:txBody>
          <a:bodyPr wrap="square">
            <a:spAutoFit/>
          </a:bodyPr>
          <a:lstStyle/>
          <a:p>
            <a:r>
              <a:rPr lang="nl-NL" sz="2800" dirty="0"/>
              <a:t>De latere kerk uit de volken wilde op zondag Pasen vieren</a:t>
            </a:r>
          </a:p>
          <a:p>
            <a:r>
              <a:rPr lang="nl-NL" sz="2800" dirty="0"/>
              <a:t>‘de dag van de Heer’, </a:t>
            </a:r>
            <a:r>
              <a:rPr lang="nl-NL" sz="2800" dirty="0" err="1"/>
              <a:t>opstandingsdag</a:t>
            </a:r>
            <a:endParaRPr lang="nl-NL" sz="2800" dirty="0"/>
          </a:p>
          <a:p>
            <a:r>
              <a:rPr lang="nl-NL" sz="2800" dirty="0"/>
              <a:t>De motieven daarvoor waren soms fel anti-Joods</a:t>
            </a:r>
          </a:p>
        </p:txBody>
      </p:sp>
    </p:spTree>
    <p:extLst>
      <p:ext uri="{BB962C8B-B14F-4D97-AF65-F5344CB8AC3E}">
        <p14:creationId xmlns:p14="http://schemas.microsoft.com/office/powerpoint/2010/main" val="57098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A147F1-9FD9-4A8C-B704-F73CCD6F5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F8F69AD-D24F-4B8B-938D-75DCB1A436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4324" y="-3351276"/>
            <a:ext cx="5486400" cy="12188952"/>
          </a:xfrm>
          <a:prstGeom prst="rect">
            <a:avLst/>
          </a:prstGeom>
        </p:spPr>
      </p:pic>
      <p:pic>
        <p:nvPicPr>
          <p:cNvPr id="4" name="Afbeelding 3">
            <a:extLst>
              <a:ext uri="{FF2B5EF4-FFF2-40B4-BE49-F238E27FC236}">
                <a16:creationId xmlns:a16="http://schemas.microsoft.com/office/drawing/2014/main" id="{6EC86A58-1968-3760-9375-D5888FB67DB7}"/>
              </a:ext>
            </a:extLst>
          </p:cNvPr>
          <p:cNvPicPr>
            <a:picLocks noChangeAspect="1"/>
          </p:cNvPicPr>
          <p:nvPr/>
        </p:nvPicPr>
        <p:blipFill rotWithShape="1">
          <a:blip r:embed="rId4"/>
          <a:srcRect l="11535" r="3847" b="3"/>
          <a:stretch/>
        </p:blipFill>
        <p:spPr>
          <a:xfrm>
            <a:off x="20" y="2517497"/>
            <a:ext cx="4079884" cy="3657600"/>
          </a:xfrm>
          <a:prstGeom prst="rect">
            <a:avLst/>
          </a:prstGeom>
        </p:spPr>
      </p:pic>
      <p:sp>
        <p:nvSpPr>
          <p:cNvPr id="8" name="Tekstvak 7">
            <a:extLst>
              <a:ext uri="{FF2B5EF4-FFF2-40B4-BE49-F238E27FC236}">
                <a16:creationId xmlns:a16="http://schemas.microsoft.com/office/drawing/2014/main" id="{AE0CC461-C36C-C616-5B20-B285D1145C77}"/>
              </a:ext>
            </a:extLst>
          </p:cNvPr>
          <p:cNvSpPr txBox="1"/>
          <p:nvPr/>
        </p:nvSpPr>
        <p:spPr>
          <a:xfrm>
            <a:off x="3670704" y="180199"/>
            <a:ext cx="5346491" cy="238280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dirty="0"/>
              <a:t>De </a:t>
            </a:r>
            <a:r>
              <a:rPr lang="en-US" sz="2400" b="1" dirty="0" err="1"/>
              <a:t>drie</a:t>
            </a:r>
            <a:r>
              <a:rPr lang="en-US" sz="2400" b="1" dirty="0"/>
              <a:t> criteria voor </a:t>
            </a:r>
            <a:r>
              <a:rPr lang="en-US" sz="2400" b="1" dirty="0" err="1"/>
              <a:t>Pasen</a:t>
            </a:r>
            <a:r>
              <a:rPr lang="en-US" sz="2400" dirty="0"/>
              <a:t>:</a:t>
            </a:r>
          </a:p>
          <a:p>
            <a:pPr indent="-228600">
              <a:lnSpc>
                <a:spcPct val="90000"/>
              </a:lnSpc>
              <a:spcAft>
                <a:spcPts val="600"/>
              </a:spcAft>
              <a:buFont typeface="Arial" panose="020B0604020202020204" pitchFamily="34" charset="0"/>
              <a:buChar char="•"/>
            </a:pPr>
            <a:r>
              <a:rPr lang="en-US" sz="2400" dirty="0"/>
              <a:t>Equinox in het </a:t>
            </a:r>
            <a:r>
              <a:rPr lang="en-US" sz="2400" dirty="0" err="1"/>
              <a:t>voorjaar</a:t>
            </a:r>
            <a:endParaRPr lang="en-US" sz="2400" dirty="0"/>
          </a:p>
          <a:p>
            <a:pPr indent="-228600">
              <a:lnSpc>
                <a:spcPct val="90000"/>
              </a:lnSpc>
              <a:spcAft>
                <a:spcPts val="600"/>
              </a:spcAft>
              <a:buFont typeface="Arial" panose="020B0604020202020204" pitchFamily="34" charset="0"/>
              <a:buChar char="•"/>
            </a:pPr>
            <a:r>
              <a:rPr lang="en-US" sz="2400" dirty="0"/>
              <a:t>De </a:t>
            </a:r>
            <a:r>
              <a:rPr lang="en-US" sz="2400" dirty="0" err="1"/>
              <a:t>eerste</a:t>
            </a:r>
            <a:r>
              <a:rPr lang="en-US" sz="2400" dirty="0"/>
              <a:t> </a:t>
            </a:r>
            <a:r>
              <a:rPr lang="en-US" sz="2400" dirty="0" err="1"/>
              <a:t>volle</a:t>
            </a:r>
            <a:r>
              <a:rPr lang="en-US" sz="2400" dirty="0"/>
              <a:t> </a:t>
            </a:r>
            <a:r>
              <a:rPr lang="en-US" sz="2400" dirty="0" err="1"/>
              <a:t>maan</a:t>
            </a:r>
            <a:r>
              <a:rPr lang="en-US" sz="2400" dirty="0"/>
              <a:t> </a:t>
            </a:r>
            <a:r>
              <a:rPr lang="en-US" sz="2400" dirty="0" err="1"/>
              <a:t>na</a:t>
            </a:r>
            <a:r>
              <a:rPr lang="en-US" sz="2400" dirty="0"/>
              <a:t> de equinox</a:t>
            </a:r>
          </a:p>
          <a:p>
            <a:pPr indent="-228600">
              <a:lnSpc>
                <a:spcPct val="90000"/>
              </a:lnSpc>
              <a:spcAft>
                <a:spcPts val="600"/>
              </a:spcAft>
              <a:buFont typeface="Arial" panose="020B0604020202020204" pitchFamily="34" charset="0"/>
              <a:buChar char="•"/>
            </a:pPr>
            <a:r>
              <a:rPr lang="en-US" sz="2400" dirty="0"/>
              <a:t>De </a:t>
            </a:r>
            <a:r>
              <a:rPr lang="en-US" sz="2400" dirty="0" err="1"/>
              <a:t>eerste</a:t>
            </a:r>
            <a:r>
              <a:rPr lang="en-US" sz="2400" dirty="0"/>
              <a:t> </a:t>
            </a:r>
            <a:r>
              <a:rPr lang="en-US" sz="2400" dirty="0" err="1"/>
              <a:t>zondag</a:t>
            </a:r>
            <a:r>
              <a:rPr lang="en-US" sz="2400" dirty="0"/>
              <a:t> </a:t>
            </a:r>
            <a:r>
              <a:rPr lang="en-US" sz="2400" dirty="0" err="1"/>
              <a:t>na</a:t>
            </a:r>
            <a:r>
              <a:rPr lang="en-US" sz="2400" dirty="0"/>
              <a:t> die </a:t>
            </a:r>
            <a:r>
              <a:rPr lang="en-US" sz="2400" dirty="0" err="1"/>
              <a:t>volle</a:t>
            </a:r>
            <a:r>
              <a:rPr lang="en-US" sz="2400" dirty="0"/>
              <a:t> </a:t>
            </a:r>
            <a:r>
              <a:rPr lang="en-US" sz="2400" dirty="0" err="1"/>
              <a:t>maan</a:t>
            </a:r>
            <a:endParaRPr lang="en-US" dirty="0"/>
          </a:p>
        </p:txBody>
      </p:sp>
      <p:pic>
        <p:nvPicPr>
          <p:cNvPr id="5" name="Afbeelding 4">
            <a:extLst>
              <a:ext uri="{FF2B5EF4-FFF2-40B4-BE49-F238E27FC236}">
                <a16:creationId xmlns:a16="http://schemas.microsoft.com/office/drawing/2014/main" id="{A97E9171-71F9-D439-6E4A-B9E61873880B}"/>
              </a:ext>
            </a:extLst>
          </p:cNvPr>
          <p:cNvPicPr>
            <a:picLocks noChangeAspect="1"/>
          </p:cNvPicPr>
          <p:nvPr/>
        </p:nvPicPr>
        <p:blipFill rotWithShape="1">
          <a:blip r:embed="rId5"/>
          <a:srcRect l="17309" r="9074" b="3"/>
          <a:stretch/>
        </p:blipFill>
        <p:spPr>
          <a:xfrm>
            <a:off x="4054068" y="2517497"/>
            <a:ext cx="4079904" cy="3657600"/>
          </a:xfrm>
          <a:prstGeom prst="rect">
            <a:avLst/>
          </a:prstGeom>
        </p:spPr>
      </p:pic>
      <p:pic>
        <p:nvPicPr>
          <p:cNvPr id="6" name="Afbeelding 5">
            <a:extLst>
              <a:ext uri="{FF2B5EF4-FFF2-40B4-BE49-F238E27FC236}">
                <a16:creationId xmlns:a16="http://schemas.microsoft.com/office/drawing/2014/main" id="{ABF55B76-7BD9-BFE5-EB25-8AAC361B8273}"/>
              </a:ext>
            </a:extLst>
          </p:cNvPr>
          <p:cNvPicPr>
            <a:picLocks noChangeAspect="1"/>
          </p:cNvPicPr>
          <p:nvPr/>
        </p:nvPicPr>
        <p:blipFill rotWithShape="1">
          <a:blip r:embed="rId6"/>
          <a:srcRect r="2" b="17076"/>
          <a:stretch/>
        </p:blipFill>
        <p:spPr>
          <a:xfrm>
            <a:off x="8112096" y="2517497"/>
            <a:ext cx="4079904" cy="3657600"/>
          </a:xfrm>
          <a:prstGeom prst="rect">
            <a:avLst/>
          </a:prstGeom>
        </p:spPr>
      </p:pic>
      <p:sp>
        <p:nvSpPr>
          <p:cNvPr id="17" name="Rectangle 16">
            <a:extLst>
              <a:ext uri="{FF2B5EF4-FFF2-40B4-BE49-F238E27FC236}">
                <a16:creationId xmlns:a16="http://schemas.microsoft.com/office/drawing/2014/main" id="{EAD26B3D-BC93-4B80-BC43-54B858DE3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63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FAEDAC1-D85B-F1D7-816A-F27A47635928}"/>
              </a:ext>
            </a:extLst>
          </p:cNvPr>
          <p:cNvSpPr txBox="1"/>
          <p:nvPr/>
        </p:nvSpPr>
        <p:spPr>
          <a:xfrm>
            <a:off x="2322490" y="307144"/>
            <a:ext cx="7875683" cy="584775"/>
          </a:xfrm>
          <a:prstGeom prst="rect">
            <a:avLst/>
          </a:prstGeom>
          <a:noFill/>
        </p:spPr>
        <p:txBody>
          <a:bodyPr wrap="square">
            <a:spAutoFit/>
          </a:bodyPr>
          <a:lstStyle/>
          <a:p>
            <a:r>
              <a:rPr lang="nl-NL" sz="3200" b="1" dirty="0"/>
              <a:t>Hoe Pesach te vieren als ‘christenen’ (1)</a:t>
            </a:r>
          </a:p>
        </p:txBody>
      </p:sp>
      <p:sp>
        <p:nvSpPr>
          <p:cNvPr id="5" name="Tekstvak 4">
            <a:extLst>
              <a:ext uri="{FF2B5EF4-FFF2-40B4-BE49-F238E27FC236}">
                <a16:creationId xmlns:a16="http://schemas.microsoft.com/office/drawing/2014/main" id="{E927D05C-FD26-6E3D-7B28-A20FBDE45EA6}"/>
              </a:ext>
            </a:extLst>
          </p:cNvPr>
          <p:cNvSpPr txBox="1"/>
          <p:nvPr/>
        </p:nvSpPr>
        <p:spPr>
          <a:xfrm>
            <a:off x="897871" y="2458090"/>
            <a:ext cx="10810302" cy="830997"/>
          </a:xfrm>
          <a:prstGeom prst="rect">
            <a:avLst/>
          </a:prstGeom>
          <a:noFill/>
        </p:spPr>
        <p:txBody>
          <a:bodyPr wrap="square">
            <a:spAutoFit/>
          </a:bodyPr>
          <a:lstStyle/>
          <a:p>
            <a:r>
              <a:rPr lang="nl-NL" sz="2400" dirty="0"/>
              <a:t>Messiaanse Joden hebben een dubbele loyaliteit: zij vieren – als zij dat willen - Pesach én Pasen</a:t>
            </a:r>
          </a:p>
        </p:txBody>
      </p:sp>
      <p:sp>
        <p:nvSpPr>
          <p:cNvPr id="9" name="Tekstvak 8">
            <a:extLst>
              <a:ext uri="{FF2B5EF4-FFF2-40B4-BE49-F238E27FC236}">
                <a16:creationId xmlns:a16="http://schemas.microsoft.com/office/drawing/2014/main" id="{FA9EF63A-0D1C-9484-4BE0-9E28A0E234A4}"/>
              </a:ext>
            </a:extLst>
          </p:cNvPr>
          <p:cNvSpPr txBox="1"/>
          <p:nvPr/>
        </p:nvSpPr>
        <p:spPr>
          <a:xfrm>
            <a:off x="897871" y="3615081"/>
            <a:ext cx="10810302" cy="1569660"/>
          </a:xfrm>
          <a:prstGeom prst="rect">
            <a:avLst/>
          </a:prstGeom>
          <a:noFill/>
        </p:spPr>
        <p:txBody>
          <a:bodyPr wrap="square">
            <a:spAutoFit/>
          </a:bodyPr>
          <a:lstStyle/>
          <a:p>
            <a:r>
              <a:rPr lang="nl-NL" sz="2400" dirty="0"/>
              <a:t>Er zijn messiaanse Joden die gewoon Pasen meevieren met heel de kerk.</a:t>
            </a:r>
          </a:p>
          <a:p>
            <a:endParaRPr lang="nl-NL" sz="2400" dirty="0"/>
          </a:p>
          <a:p>
            <a:r>
              <a:rPr lang="nl-NL" sz="2400" dirty="0"/>
              <a:t>Er zijn ook messiaanse Joden die wel in de kerk Pasen vieren, maar die daarnaast met mede-Joden een aparte Pesachviering houden</a:t>
            </a:r>
          </a:p>
        </p:txBody>
      </p:sp>
      <p:sp>
        <p:nvSpPr>
          <p:cNvPr id="11" name="Tekstvak 10">
            <a:extLst>
              <a:ext uri="{FF2B5EF4-FFF2-40B4-BE49-F238E27FC236}">
                <a16:creationId xmlns:a16="http://schemas.microsoft.com/office/drawing/2014/main" id="{EB00B8BC-C46C-BEDE-819A-377CA7958DF1}"/>
              </a:ext>
            </a:extLst>
          </p:cNvPr>
          <p:cNvSpPr txBox="1"/>
          <p:nvPr/>
        </p:nvSpPr>
        <p:spPr>
          <a:xfrm>
            <a:off x="1616723" y="1270323"/>
            <a:ext cx="9287219" cy="954107"/>
          </a:xfrm>
          <a:prstGeom prst="rect">
            <a:avLst/>
          </a:prstGeom>
          <a:noFill/>
        </p:spPr>
        <p:txBody>
          <a:bodyPr wrap="square">
            <a:spAutoFit/>
          </a:bodyPr>
          <a:lstStyle/>
          <a:p>
            <a:r>
              <a:rPr lang="nl-NL" sz="2800" dirty="0"/>
              <a:t>Er is een verschil tussen Joodse leden van de kerk (messiaanse Joden) en leden die uit de volken komen.</a:t>
            </a:r>
          </a:p>
        </p:txBody>
      </p:sp>
      <p:sp>
        <p:nvSpPr>
          <p:cNvPr id="13" name="Tekstvak 12">
            <a:extLst>
              <a:ext uri="{FF2B5EF4-FFF2-40B4-BE49-F238E27FC236}">
                <a16:creationId xmlns:a16="http://schemas.microsoft.com/office/drawing/2014/main" id="{65ACDF40-6DA1-8157-4426-99DCC272A707}"/>
              </a:ext>
            </a:extLst>
          </p:cNvPr>
          <p:cNvSpPr txBox="1"/>
          <p:nvPr/>
        </p:nvSpPr>
        <p:spPr>
          <a:xfrm>
            <a:off x="897871" y="5418401"/>
            <a:ext cx="10724924" cy="830997"/>
          </a:xfrm>
          <a:prstGeom prst="rect">
            <a:avLst/>
          </a:prstGeom>
          <a:noFill/>
        </p:spPr>
        <p:txBody>
          <a:bodyPr wrap="square">
            <a:spAutoFit/>
          </a:bodyPr>
          <a:lstStyle/>
          <a:p>
            <a:r>
              <a:rPr lang="nl-NL" sz="2400" dirty="0"/>
              <a:t>Veder zijn er messiaanse </a:t>
            </a:r>
            <a:r>
              <a:rPr lang="nl-NL" sz="2400" b="1" dirty="0"/>
              <a:t>synagogen</a:t>
            </a:r>
            <a:r>
              <a:rPr lang="nl-NL" sz="2400" dirty="0"/>
              <a:t> die Pesach vieren en daarbij Jezus’ dood en opstanding gedenken </a:t>
            </a:r>
          </a:p>
        </p:txBody>
      </p:sp>
    </p:spTree>
    <p:extLst>
      <p:ext uri="{BB962C8B-B14F-4D97-AF65-F5344CB8AC3E}">
        <p14:creationId xmlns:p14="http://schemas.microsoft.com/office/powerpoint/2010/main" val="334440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A715C1-0D8E-EA04-94A3-2CF3C99081A4}"/>
              </a:ext>
            </a:extLst>
          </p:cNvPr>
          <p:cNvSpPr txBox="1"/>
          <p:nvPr/>
        </p:nvSpPr>
        <p:spPr>
          <a:xfrm>
            <a:off x="1114076" y="1648137"/>
            <a:ext cx="10556914" cy="4524315"/>
          </a:xfrm>
          <a:prstGeom prst="rect">
            <a:avLst/>
          </a:prstGeom>
          <a:noFill/>
        </p:spPr>
        <p:txBody>
          <a:bodyPr wrap="square">
            <a:spAutoFit/>
          </a:bodyPr>
          <a:lstStyle/>
          <a:p>
            <a:r>
              <a:rPr lang="nl-NL" sz="2400" dirty="0"/>
              <a:t>Er zijn </a:t>
            </a:r>
            <a:r>
              <a:rPr lang="nl-NL" sz="2400" b="1" dirty="0"/>
              <a:t>christelijke synagogen </a:t>
            </a:r>
            <a:r>
              <a:rPr lang="nl-NL" sz="2400" dirty="0"/>
              <a:t>die zich profileren als messiaanse gemeenten, terwijl de leden niet-Joods zijn. Zij vieren Pesach met christelijke elementen erbij.</a:t>
            </a:r>
          </a:p>
          <a:p>
            <a:endParaRPr lang="nl-NL" sz="2400" dirty="0"/>
          </a:p>
          <a:p>
            <a:r>
              <a:rPr lang="nl-NL" sz="2400" dirty="0"/>
              <a:t>Gelovigen uit de volken kunnen </a:t>
            </a:r>
            <a:r>
              <a:rPr lang="nl-NL" sz="2400" b="1" dirty="0"/>
              <a:t>in de kerk </a:t>
            </a:r>
            <a:r>
              <a:rPr lang="nl-NL" sz="2400" dirty="0"/>
              <a:t>op Witte Donderdag een liefdemaaltijd / </a:t>
            </a:r>
            <a:r>
              <a:rPr lang="nl-NL" sz="2400" dirty="0" err="1"/>
              <a:t>agapèmaaltijd</a:t>
            </a:r>
            <a:r>
              <a:rPr lang="nl-NL" sz="2400" dirty="0"/>
              <a:t> vieren met Avondmaal, waarbij ook jongeren betrokken worden.</a:t>
            </a:r>
          </a:p>
          <a:p>
            <a:endParaRPr lang="nl-NL" sz="2400" dirty="0"/>
          </a:p>
          <a:p>
            <a:r>
              <a:rPr lang="nl-NL" sz="2400" dirty="0"/>
              <a:t>Gelovigen uit de volken kunnen in de Stille Week </a:t>
            </a:r>
            <a:r>
              <a:rPr lang="nl-NL" sz="2400" b="1" dirty="0"/>
              <a:t>thuis</a:t>
            </a:r>
            <a:r>
              <a:rPr lang="nl-NL" sz="2400" dirty="0"/>
              <a:t> een liefdemaaltijd houden waarbij jongeren en ouderen en gasten betrokken zijn. Tijdens de huiselijke viering is er een liturgie en is er aandacht voor het gesprek tussen de generaties.</a:t>
            </a:r>
          </a:p>
        </p:txBody>
      </p:sp>
      <p:sp>
        <p:nvSpPr>
          <p:cNvPr id="3" name="Tekstvak 2">
            <a:extLst>
              <a:ext uri="{FF2B5EF4-FFF2-40B4-BE49-F238E27FC236}">
                <a16:creationId xmlns:a16="http://schemas.microsoft.com/office/drawing/2014/main" id="{7B1C1144-8EC5-A528-3CF7-45592DBC5D4A}"/>
              </a:ext>
            </a:extLst>
          </p:cNvPr>
          <p:cNvSpPr txBox="1"/>
          <p:nvPr/>
        </p:nvSpPr>
        <p:spPr>
          <a:xfrm>
            <a:off x="2322490" y="685548"/>
            <a:ext cx="7875683" cy="584775"/>
          </a:xfrm>
          <a:prstGeom prst="rect">
            <a:avLst/>
          </a:prstGeom>
          <a:noFill/>
        </p:spPr>
        <p:txBody>
          <a:bodyPr wrap="square">
            <a:spAutoFit/>
          </a:bodyPr>
          <a:lstStyle/>
          <a:p>
            <a:r>
              <a:rPr lang="nl-NL" sz="3200" b="1" dirty="0"/>
              <a:t>Hoe Pesach te vieren als ‘christenen’ (2)</a:t>
            </a:r>
          </a:p>
        </p:txBody>
      </p:sp>
    </p:spTree>
    <p:extLst>
      <p:ext uri="{BB962C8B-B14F-4D97-AF65-F5344CB8AC3E}">
        <p14:creationId xmlns:p14="http://schemas.microsoft.com/office/powerpoint/2010/main" val="254959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94B5191-AC7B-952E-C2EC-F688AC553D10}"/>
              </a:ext>
            </a:extLst>
          </p:cNvPr>
          <p:cNvPicPr>
            <a:picLocks noChangeAspect="1"/>
          </p:cNvPicPr>
          <p:nvPr/>
        </p:nvPicPr>
        <p:blipFill rotWithShape="1">
          <a:blip r:embed="rId2"/>
          <a:srcRect l="21290" r="2073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kstvak 2">
            <a:extLst>
              <a:ext uri="{FF2B5EF4-FFF2-40B4-BE49-F238E27FC236}">
                <a16:creationId xmlns:a16="http://schemas.microsoft.com/office/drawing/2014/main" id="{362DAEBC-59F3-F53F-6EBF-563B5FED918C}"/>
              </a:ext>
            </a:extLst>
          </p:cNvPr>
          <p:cNvSpPr txBox="1"/>
          <p:nvPr/>
        </p:nvSpPr>
        <p:spPr>
          <a:xfrm>
            <a:off x="6513787" y="1079654"/>
            <a:ext cx="5009855" cy="5097310"/>
          </a:xfrm>
          <a:prstGeom prst="rect">
            <a:avLst/>
          </a:prstGeom>
        </p:spPr>
        <p:txBody>
          <a:bodyPr vert="horz" lIns="91440" tIns="45720" rIns="91440" bIns="45720" rtlCol="0">
            <a:normAutofit lnSpcReduction="10000"/>
          </a:bodyPr>
          <a:lstStyle/>
          <a:p>
            <a:pPr>
              <a:lnSpc>
                <a:spcPct val="90000"/>
              </a:lnSpc>
              <a:spcAft>
                <a:spcPts val="600"/>
              </a:spcAft>
            </a:pPr>
            <a:r>
              <a:rPr lang="en-US" sz="3200" dirty="0"/>
              <a:t>Matteüs 26:17: </a:t>
            </a:r>
          </a:p>
          <a:p>
            <a:pPr>
              <a:lnSpc>
                <a:spcPct val="90000"/>
              </a:lnSpc>
              <a:spcAft>
                <a:spcPts val="600"/>
              </a:spcAft>
            </a:pPr>
            <a:r>
              <a:rPr lang="en-US" sz="3200" dirty="0"/>
              <a:t>‘</a:t>
            </a:r>
            <a:r>
              <a:rPr lang="en-US" sz="3600" dirty="0"/>
              <a:t>Op </a:t>
            </a:r>
            <a:r>
              <a:rPr lang="en-US" sz="3600" b="1" dirty="0"/>
              <a:t>de </a:t>
            </a:r>
            <a:r>
              <a:rPr lang="en-US" sz="3600" b="1" dirty="0" err="1"/>
              <a:t>eerste</a:t>
            </a:r>
            <a:r>
              <a:rPr lang="en-US" sz="3600" b="1" dirty="0"/>
              <a:t> </a:t>
            </a:r>
            <a:r>
              <a:rPr lang="en-US" sz="3600" b="1" dirty="0" err="1"/>
              <a:t>dag</a:t>
            </a:r>
            <a:r>
              <a:rPr lang="en-US" sz="3600" b="1" dirty="0"/>
              <a:t> </a:t>
            </a:r>
            <a:r>
              <a:rPr lang="en-US" sz="3600" dirty="0"/>
              <a:t>van het </a:t>
            </a:r>
            <a:r>
              <a:rPr lang="en-US" sz="3600" b="1" dirty="0" err="1"/>
              <a:t>feest</a:t>
            </a:r>
            <a:r>
              <a:rPr lang="en-US" sz="3600" b="1" dirty="0"/>
              <a:t> van het </a:t>
            </a:r>
            <a:r>
              <a:rPr lang="en-US" sz="3600" b="1" dirty="0" err="1"/>
              <a:t>Ongedesemde</a:t>
            </a:r>
            <a:r>
              <a:rPr lang="en-US" sz="3600" b="1" dirty="0"/>
              <a:t> brood </a:t>
            </a:r>
            <a:r>
              <a:rPr lang="en-US" sz="3600" dirty="0" err="1"/>
              <a:t>kwamen</a:t>
            </a:r>
            <a:r>
              <a:rPr lang="en-US" sz="3600" dirty="0"/>
              <a:t> de </a:t>
            </a:r>
            <a:r>
              <a:rPr lang="en-US" sz="3600" dirty="0" err="1"/>
              <a:t>leerlingen</a:t>
            </a:r>
            <a:r>
              <a:rPr lang="en-US" sz="3600" dirty="0"/>
              <a:t> </a:t>
            </a:r>
            <a:r>
              <a:rPr lang="en-US" sz="3600" dirty="0" err="1"/>
              <a:t>naar</a:t>
            </a:r>
            <a:r>
              <a:rPr lang="en-US" sz="3600" dirty="0"/>
              <a:t> </a:t>
            </a:r>
            <a:r>
              <a:rPr lang="en-US" sz="3600" dirty="0" err="1"/>
              <a:t>Jezus</a:t>
            </a:r>
            <a:r>
              <a:rPr lang="en-US" sz="3600" dirty="0"/>
              <a:t> toe en </a:t>
            </a:r>
            <a:r>
              <a:rPr lang="en-US" sz="3600" dirty="0" err="1"/>
              <a:t>vroegen</a:t>
            </a:r>
            <a:r>
              <a:rPr lang="en-US" sz="3600" dirty="0"/>
              <a:t>: ‘</a:t>
            </a:r>
            <a:r>
              <a:rPr lang="en-US" sz="3600" dirty="0" err="1"/>
              <a:t>Waar</a:t>
            </a:r>
            <a:r>
              <a:rPr lang="en-US" sz="3600" dirty="0"/>
              <a:t> wilt U </a:t>
            </a:r>
            <a:r>
              <a:rPr lang="en-US" sz="3600" dirty="0" err="1"/>
              <a:t>dat</a:t>
            </a:r>
            <a:r>
              <a:rPr lang="en-US" sz="3600" dirty="0"/>
              <a:t> </a:t>
            </a:r>
            <a:r>
              <a:rPr lang="en-US" sz="3600" dirty="0" err="1"/>
              <a:t>wij</a:t>
            </a:r>
            <a:r>
              <a:rPr lang="en-US" sz="3600" dirty="0"/>
              <a:t> </a:t>
            </a:r>
            <a:r>
              <a:rPr lang="en-US" sz="3600" dirty="0" err="1"/>
              <a:t>voorbereidingen</a:t>
            </a:r>
            <a:r>
              <a:rPr lang="en-US" sz="3600" dirty="0"/>
              <a:t> </a:t>
            </a:r>
            <a:r>
              <a:rPr lang="en-US" sz="3600" dirty="0" err="1"/>
              <a:t>treffen</a:t>
            </a:r>
            <a:r>
              <a:rPr lang="en-US" sz="3600" dirty="0"/>
              <a:t> </a:t>
            </a:r>
            <a:r>
              <a:rPr lang="en-US" sz="3600" dirty="0" err="1"/>
              <a:t>zodat</a:t>
            </a:r>
            <a:r>
              <a:rPr lang="en-US" sz="3600" dirty="0"/>
              <a:t> U het </a:t>
            </a:r>
            <a:r>
              <a:rPr lang="en-US" sz="3600" b="1" dirty="0" err="1"/>
              <a:t>pesachmaal</a:t>
            </a:r>
            <a:r>
              <a:rPr lang="en-US" sz="3600" dirty="0"/>
              <a:t> </a:t>
            </a:r>
            <a:r>
              <a:rPr lang="en-US" sz="3600" dirty="0" err="1"/>
              <a:t>kunt</a:t>
            </a:r>
            <a:r>
              <a:rPr lang="en-US" sz="3600" dirty="0"/>
              <a:t> eten?’</a:t>
            </a:r>
            <a:endParaRPr lang="en-US" sz="3200" dirty="0"/>
          </a:p>
        </p:txBody>
      </p:sp>
    </p:spTree>
    <p:extLst>
      <p:ext uri="{BB962C8B-B14F-4D97-AF65-F5344CB8AC3E}">
        <p14:creationId xmlns:p14="http://schemas.microsoft.com/office/powerpoint/2010/main" val="41422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BF159DC0-B6E9-55C3-8256-C8495273A84D}"/>
              </a:ext>
            </a:extLst>
          </p:cNvPr>
          <p:cNvPicPr>
            <a:picLocks noChangeAspect="1"/>
          </p:cNvPicPr>
          <p:nvPr/>
        </p:nvPicPr>
        <p:blipFill rotWithShape="1">
          <a:blip r:embed="rId2"/>
          <a:srcRect t="30176" b="8000"/>
          <a:stretch/>
        </p:blipFill>
        <p:spPr>
          <a:xfrm>
            <a:off x="4267201" y="10"/>
            <a:ext cx="7924800" cy="3383270"/>
          </a:xfrm>
          <a:prstGeom prst="rect">
            <a:avLst/>
          </a:prstGeom>
        </p:spPr>
      </p:pic>
      <p:pic>
        <p:nvPicPr>
          <p:cNvPr id="4" name="Afbeelding 3">
            <a:extLst>
              <a:ext uri="{FF2B5EF4-FFF2-40B4-BE49-F238E27FC236}">
                <a16:creationId xmlns:a16="http://schemas.microsoft.com/office/drawing/2014/main" id="{D3E77597-8879-AA0C-C92B-98521BBE0B8D}"/>
              </a:ext>
            </a:extLst>
          </p:cNvPr>
          <p:cNvPicPr>
            <a:picLocks noChangeAspect="1"/>
          </p:cNvPicPr>
          <p:nvPr/>
        </p:nvPicPr>
        <p:blipFill rotWithShape="1">
          <a:blip r:embed="rId3"/>
          <a:srcRect t="20041" r="2" b="2"/>
          <a:stretch/>
        </p:blipFill>
        <p:spPr>
          <a:xfrm>
            <a:off x="4650916" y="3474720"/>
            <a:ext cx="7555832" cy="3383280"/>
          </a:xfrm>
          <a:prstGeom prst="rect">
            <a:avLst/>
          </a:prstGeom>
        </p:spPr>
      </p:pic>
      <p:sp useBgFill="1">
        <p:nvSpPr>
          <p:cNvPr id="12" name="Freeform: Shape 11">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kstvak 2">
            <a:extLst>
              <a:ext uri="{FF2B5EF4-FFF2-40B4-BE49-F238E27FC236}">
                <a16:creationId xmlns:a16="http://schemas.microsoft.com/office/drawing/2014/main" id="{20AA4101-A446-C7EA-A8D5-93610B133020}"/>
              </a:ext>
            </a:extLst>
          </p:cNvPr>
          <p:cNvSpPr txBox="1"/>
          <p:nvPr/>
        </p:nvSpPr>
        <p:spPr>
          <a:xfrm>
            <a:off x="412114" y="1087925"/>
            <a:ext cx="3992700" cy="3877197"/>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000" dirty="0" err="1">
                <a:latin typeface="+mj-lt"/>
                <a:ea typeface="+mj-ea"/>
                <a:cs typeface="+mj-cs"/>
              </a:rPr>
              <a:t>W</a:t>
            </a:r>
            <a:r>
              <a:rPr lang="en-US" sz="4000" kern="1200" dirty="0" err="1">
                <a:solidFill>
                  <a:schemeClr val="tx1"/>
                </a:solidFill>
                <a:latin typeface="+mj-lt"/>
                <a:ea typeface="+mj-ea"/>
                <a:cs typeface="+mj-cs"/>
              </a:rPr>
              <a:t>aarom</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vallen</a:t>
            </a:r>
            <a:r>
              <a:rPr lang="en-US" sz="4000" kern="1200" dirty="0">
                <a:solidFill>
                  <a:schemeClr val="tx1"/>
                </a:solidFill>
                <a:latin typeface="+mj-lt"/>
                <a:ea typeface="+mj-ea"/>
                <a:cs typeface="+mj-cs"/>
              </a:rPr>
              <a:t> Pesach (23 </a:t>
            </a:r>
            <a:r>
              <a:rPr lang="en-US" sz="4000" kern="1200" dirty="0" err="1">
                <a:solidFill>
                  <a:schemeClr val="tx1"/>
                </a:solidFill>
                <a:latin typeface="+mj-lt"/>
                <a:ea typeface="+mj-ea"/>
                <a:cs typeface="+mj-cs"/>
              </a:rPr>
              <a:t>april</a:t>
            </a:r>
            <a:r>
              <a:rPr lang="en-US" sz="4000" kern="1200" dirty="0">
                <a:solidFill>
                  <a:schemeClr val="tx1"/>
                </a:solidFill>
                <a:latin typeface="+mj-lt"/>
                <a:ea typeface="+mj-ea"/>
                <a:cs typeface="+mj-cs"/>
              </a:rPr>
              <a:t>)</a:t>
            </a:r>
          </a:p>
          <a:p>
            <a:pPr>
              <a:lnSpc>
                <a:spcPct val="90000"/>
              </a:lnSpc>
              <a:spcBef>
                <a:spcPct val="0"/>
              </a:spcBef>
              <a:spcAft>
                <a:spcPts val="600"/>
              </a:spcAft>
            </a:pPr>
            <a:r>
              <a:rPr lang="en-US" sz="4000" kern="1200" dirty="0">
                <a:solidFill>
                  <a:schemeClr val="tx1"/>
                </a:solidFill>
                <a:latin typeface="+mj-lt"/>
                <a:ea typeface="+mj-ea"/>
                <a:cs typeface="+mj-cs"/>
              </a:rPr>
              <a:t>en </a:t>
            </a:r>
          </a:p>
          <a:p>
            <a:pPr>
              <a:lnSpc>
                <a:spcPct val="90000"/>
              </a:lnSpc>
              <a:spcBef>
                <a:spcPct val="0"/>
              </a:spcBef>
              <a:spcAft>
                <a:spcPts val="600"/>
              </a:spcAft>
            </a:pPr>
            <a:r>
              <a:rPr lang="en-US" sz="4000" kern="1200" dirty="0" err="1">
                <a:solidFill>
                  <a:schemeClr val="tx1"/>
                </a:solidFill>
                <a:latin typeface="+mj-lt"/>
                <a:ea typeface="+mj-ea"/>
                <a:cs typeface="+mj-cs"/>
              </a:rPr>
              <a:t>Pasen</a:t>
            </a:r>
            <a:r>
              <a:rPr lang="en-US" sz="4000" kern="1200" dirty="0">
                <a:solidFill>
                  <a:schemeClr val="tx1"/>
                </a:solidFill>
                <a:latin typeface="+mj-lt"/>
                <a:ea typeface="+mj-ea"/>
                <a:cs typeface="+mj-cs"/>
              </a:rPr>
              <a:t> (31 </a:t>
            </a:r>
            <a:r>
              <a:rPr lang="en-US" sz="4000" kern="1200" dirty="0" err="1">
                <a:solidFill>
                  <a:schemeClr val="tx1"/>
                </a:solidFill>
                <a:latin typeface="+mj-lt"/>
                <a:ea typeface="+mj-ea"/>
                <a:cs typeface="+mj-cs"/>
              </a:rPr>
              <a:t>maart</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niet</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meer</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samen</a:t>
            </a:r>
            <a:r>
              <a:rPr lang="en-US" sz="4000" kern="1200" dirty="0">
                <a:solidFill>
                  <a:schemeClr val="tx1"/>
                </a:solidFill>
                <a:latin typeface="+mj-lt"/>
                <a:ea typeface="+mj-ea"/>
                <a:cs typeface="+mj-cs"/>
              </a:rPr>
              <a:t>, </a:t>
            </a:r>
          </a:p>
          <a:p>
            <a:pPr>
              <a:lnSpc>
                <a:spcPct val="90000"/>
              </a:lnSpc>
              <a:spcBef>
                <a:spcPct val="0"/>
              </a:spcBef>
              <a:spcAft>
                <a:spcPts val="600"/>
              </a:spcAft>
            </a:pPr>
            <a:r>
              <a:rPr lang="en-US" sz="4000" kern="1200" dirty="0" err="1">
                <a:solidFill>
                  <a:schemeClr val="tx1"/>
                </a:solidFill>
                <a:latin typeface="+mj-lt"/>
                <a:ea typeface="+mj-ea"/>
                <a:cs typeface="+mj-cs"/>
              </a:rPr>
              <a:t>zoals</a:t>
            </a:r>
            <a:r>
              <a:rPr lang="en-US" sz="4000" kern="1200" dirty="0">
                <a:solidFill>
                  <a:schemeClr val="tx1"/>
                </a:solidFill>
                <a:latin typeface="+mj-lt"/>
                <a:ea typeface="+mj-ea"/>
                <a:cs typeface="+mj-cs"/>
              </a:rPr>
              <a:t> op die </a:t>
            </a:r>
            <a:r>
              <a:rPr lang="en-US" sz="4000" kern="1200" dirty="0" err="1">
                <a:solidFill>
                  <a:schemeClr val="tx1"/>
                </a:solidFill>
                <a:latin typeface="+mj-lt"/>
                <a:ea typeface="+mj-ea"/>
                <a:cs typeface="+mj-cs"/>
              </a:rPr>
              <a:t>eerste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keer</a:t>
            </a:r>
            <a:r>
              <a:rPr lang="en-US" sz="4000" kern="1200" dirty="0">
                <a:solidFill>
                  <a:schemeClr val="tx1"/>
                </a:solidFill>
                <a:latin typeface="+mj-lt"/>
                <a:ea typeface="+mj-ea"/>
                <a:cs typeface="+mj-cs"/>
              </a:rPr>
              <a:t>? </a:t>
            </a:r>
          </a:p>
        </p:txBody>
      </p:sp>
    </p:spTree>
    <p:extLst>
      <p:ext uri="{BB962C8B-B14F-4D97-AF65-F5344CB8AC3E}">
        <p14:creationId xmlns:p14="http://schemas.microsoft.com/office/powerpoint/2010/main" val="310735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9C26F62-E4A0-8704-EF85-C3BE5E6066D5}"/>
              </a:ext>
            </a:extLst>
          </p:cNvPr>
          <p:cNvSpPr txBox="1"/>
          <p:nvPr/>
        </p:nvSpPr>
        <p:spPr>
          <a:xfrm>
            <a:off x="634388" y="363915"/>
            <a:ext cx="6097836" cy="6494085"/>
          </a:xfrm>
          <a:prstGeom prst="rect">
            <a:avLst/>
          </a:prstGeom>
          <a:noFill/>
        </p:spPr>
        <p:txBody>
          <a:bodyPr wrap="square">
            <a:spAutoFit/>
          </a:bodyPr>
          <a:lstStyle/>
          <a:p>
            <a:r>
              <a:rPr lang="nl-NL" sz="3200" dirty="0"/>
              <a:t>Exodus 6:6,7</a:t>
            </a:r>
          </a:p>
          <a:p>
            <a:r>
              <a:rPr lang="nl-NL" sz="3200" dirty="0"/>
              <a:t>“Ik ben de HEER. Ik zal de last die de Egyptenaren jullie opleggen van je </a:t>
            </a:r>
            <a:r>
              <a:rPr lang="nl-NL" sz="3200" b="1" dirty="0"/>
              <a:t>afnemen</a:t>
            </a:r>
            <a:r>
              <a:rPr lang="nl-NL" sz="3200" dirty="0"/>
              <a:t>, Ik zal jullie uit je slavenbestaan </a:t>
            </a:r>
            <a:r>
              <a:rPr lang="nl-NL" sz="3200" b="1" dirty="0"/>
              <a:t>bevrijden</a:t>
            </a:r>
            <a:r>
              <a:rPr lang="nl-NL" sz="3200" dirty="0"/>
              <a:t>. Ik zal jullie </a:t>
            </a:r>
            <a:r>
              <a:rPr lang="nl-NL" sz="3200" b="1" dirty="0"/>
              <a:t>verlossen</a:t>
            </a:r>
            <a:r>
              <a:rPr lang="nl-NL" sz="3200" dirty="0"/>
              <a:t> met opgeheven arm en de Egyptenaren zwaar straffen. Ik zal jullie </a:t>
            </a:r>
            <a:r>
              <a:rPr lang="nl-NL" sz="3200" b="1" dirty="0"/>
              <a:t>aannemen</a:t>
            </a:r>
            <a:r>
              <a:rPr lang="nl-NL" sz="3200" dirty="0"/>
              <a:t> als mijn volk, en Ik zal jullie God zijn. En jullie zullen inzien dat Ik, de HEER, jullie God ben, die jullie bevrijdt van de last die je door de Egyptenaren is opgelegd.</a:t>
            </a:r>
          </a:p>
        </p:txBody>
      </p:sp>
      <p:pic>
        <p:nvPicPr>
          <p:cNvPr id="4" name="Afbeelding 3">
            <a:extLst>
              <a:ext uri="{FF2B5EF4-FFF2-40B4-BE49-F238E27FC236}">
                <a16:creationId xmlns:a16="http://schemas.microsoft.com/office/drawing/2014/main" id="{72B2C4A7-87B6-198A-63FD-3FACD4CCF1C6}"/>
              </a:ext>
            </a:extLst>
          </p:cNvPr>
          <p:cNvPicPr>
            <a:picLocks noChangeAspect="1"/>
          </p:cNvPicPr>
          <p:nvPr/>
        </p:nvPicPr>
        <p:blipFill>
          <a:blip r:embed="rId2"/>
          <a:stretch>
            <a:fillRect/>
          </a:stretch>
        </p:blipFill>
        <p:spPr>
          <a:xfrm>
            <a:off x="7029680" y="1636934"/>
            <a:ext cx="4825388" cy="3948045"/>
          </a:xfrm>
          <a:prstGeom prst="rect">
            <a:avLst/>
          </a:prstGeom>
        </p:spPr>
      </p:pic>
    </p:spTree>
    <p:extLst>
      <p:ext uri="{BB962C8B-B14F-4D97-AF65-F5344CB8AC3E}">
        <p14:creationId xmlns:p14="http://schemas.microsoft.com/office/powerpoint/2010/main" val="310639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D4CAB06A-8402-CEC9-EE4A-6A8EC3160C53}"/>
              </a:ext>
            </a:extLst>
          </p:cNvPr>
          <p:cNvSpPr txBox="1"/>
          <p:nvPr/>
        </p:nvSpPr>
        <p:spPr>
          <a:xfrm>
            <a:off x="407624" y="275422"/>
            <a:ext cx="5688376" cy="6400799"/>
          </a:xfrm>
          <a:prstGeom prst="rect">
            <a:avLst/>
          </a:prstGeom>
        </p:spPr>
        <p:txBody>
          <a:bodyPr vert="horz" lIns="91440" tIns="45720" rIns="91440" bIns="45720" rtlCol="0">
            <a:normAutofit/>
          </a:bodyPr>
          <a:lstStyle/>
          <a:p>
            <a:pPr>
              <a:lnSpc>
                <a:spcPct val="90000"/>
              </a:lnSpc>
              <a:spcAft>
                <a:spcPts val="600"/>
              </a:spcAft>
            </a:pPr>
            <a:r>
              <a:rPr lang="en-US" sz="3000" dirty="0">
                <a:latin typeface="Arial" panose="020B0604020202020204" pitchFamily="34" charset="0"/>
                <a:cs typeface="Arial" panose="020B0604020202020204" pitchFamily="34" charset="0"/>
              </a:rPr>
              <a:t>De HEER </a:t>
            </a:r>
            <a:r>
              <a:rPr lang="en-US" sz="3000" dirty="0" err="1">
                <a:latin typeface="Arial" panose="020B0604020202020204" pitchFamily="34" charset="0"/>
                <a:cs typeface="Arial" panose="020B0604020202020204" pitchFamily="34" charset="0"/>
              </a:rPr>
              <a:t>zei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tegen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Mozes</a:t>
            </a:r>
            <a:r>
              <a:rPr lang="en-US" sz="3000" dirty="0">
                <a:latin typeface="Arial" panose="020B0604020202020204" pitchFamily="34" charset="0"/>
                <a:cs typeface="Arial" panose="020B0604020202020204" pitchFamily="34" charset="0"/>
              </a:rPr>
              <a:t> en </a:t>
            </a:r>
            <a:r>
              <a:rPr lang="en-US" sz="3000" dirty="0" err="1">
                <a:latin typeface="Arial" panose="020B0604020202020204" pitchFamily="34" charset="0"/>
                <a:cs typeface="Arial" panose="020B0604020202020204" pitchFamily="34" charset="0"/>
              </a:rPr>
              <a:t>Aäron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nog</a:t>
            </a:r>
            <a:r>
              <a:rPr lang="en-US" sz="3000" dirty="0">
                <a:latin typeface="Arial" panose="020B0604020202020204" pitchFamily="34" charset="0"/>
                <a:cs typeface="Arial" panose="020B0604020202020204" pitchFamily="34" charset="0"/>
              </a:rPr>
              <a:t> in </a:t>
            </a:r>
            <a:r>
              <a:rPr lang="en-US" sz="3000" dirty="0" err="1">
                <a:latin typeface="Arial" panose="020B0604020202020204" pitchFamily="34" charset="0"/>
                <a:cs typeface="Arial" panose="020B0604020202020204" pitchFamily="34" charset="0"/>
              </a:rPr>
              <a:t>Egypte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Voortaan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moet</a:t>
            </a:r>
            <a:r>
              <a:rPr lang="en-US" sz="3000"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deze</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maand</a:t>
            </a:r>
            <a:r>
              <a:rPr lang="en-US" sz="3000" b="1"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bij</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jullie</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de </a:t>
            </a:r>
            <a:r>
              <a:rPr lang="en-US" sz="3000" b="1" dirty="0" err="1">
                <a:latin typeface="Arial" panose="020B0604020202020204" pitchFamily="34" charset="0"/>
                <a:cs typeface="Arial" panose="020B0604020202020204" pitchFamily="34" charset="0"/>
              </a:rPr>
              <a:t>eerste</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maand</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van het </a:t>
            </a:r>
            <a:r>
              <a:rPr lang="en-US" sz="3000" dirty="0" err="1">
                <a:latin typeface="Arial" panose="020B0604020202020204" pitchFamily="34" charset="0"/>
                <a:cs typeface="Arial" panose="020B0604020202020204" pitchFamily="34" charset="0"/>
              </a:rPr>
              <a:t>jaar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zijn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Zeg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tegen</a:t>
            </a:r>
            <a:r>
              <a:rPr lang="en-US" sz="3000" dirty="0">
                <a:latin typeface="Arial" panose="020B0604020202020204" pitchFamily="34" charset="0"/>
                <a:cs typeface="Arial" panose="020B0604020202020204" pitchFamily="34" charset="0"/>
              </a:rPr>
              <a:t> de hele </a:t>
            </a:r>
            <a:r>
              <a:rPr lang="en-US" sz="3000" dirty="0" err="1">
                <a:latin typeface="Arial" panose="020B0604020202020204" pitchFamily="34" charset="0"/>
                <a:cs typeface="Arial" panose="020B0604020202020204" pitchFamily="34" charset="0"/>
              </a:rPr>
              <a:t>gemeenschap</a:t>
            </a:r>
            <a:r>
              <a:rPr lang="en-US" sz="3000" dirty="0">
                <a:latin typeface="Arial" panose="020B0604020202020204" pitchFamily="34" charset="0"/>
                <a:cs typeface="Arial" panose="020B0604020202020204" pitchFamily="34" charset="0"/>
              </a:rPr>
              <a:t> van </a:t>
            </a:r>
            <a:r>
              <a:rPr lang="en-US" sz="3000" dirty="0" err="1">
                <a:latin typeface="Arial" panose="020B0604020202020204" pitchFamily="34" charset="0"/>
                <a:cs typeface="Arial" panose="020B0604020202020204" pitchFamily="34" charset="0"/>
              </a:rPr>
              <a:t>Israël</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Op de </a:t>
            </a:r>
            <a:r>
              <a:rPr lang="en-US" sz="3000" b="1" dirty="0" err="1">
                <a:latin typeface="Arial" panose="020B0604020202020204" pitchFamily="34" charset="0"/>
                <a:cs typeface="Arial" panose="020B0604020202020204" pitchFamily="34" charset="0"/>
              </a:rPr>
              <a:t>tiende</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van </a:t>
            </a:r>
            <a:r>
              <a:rPr lang="en-US" sz="3000" dirty="0" err="1">
                <a:latin typeface="Arial" panose="020B0604020202020204" pitchFamily="34" charset="0"/>
                <a:cs typeface="Arial" panose="020B0604020202020204" pitchFamily="34" charset="0"/>
              </a:rPr>
              <a:t>deze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maand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moet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elke</a:t>
            </a:r>
            <a:r>
              <a:rPr lang="en-US" sz="3000" dirty="0">
                <a:latin typeface="Arial" panose="020B0604020202020204" pitchFamily="34" charset="0"/>
                <a:cs typeface="Arial" panose="020B0604020202020204" pitchFamily="34" charset="0"/>
              </a:rPr>
              <a:t> familie </a:t>
            </a:r>
            <a:r>
              <a:rPr lang="en-US" sz="3000" dirty="0" err="1">
                <a:latin typeface="Arial" panose="020B0604020202020204" pitchFamily="34" charset="0"/>
                <a:cs typeface="Arial" panose="020B0604020202020204" pitchFamily="34" charset="0"/>
              </a:rPr>
              <a:t>een</a:t>
            </a:r>
            <a:r>
              <a:rPr lang="en-US" sz="3000" dirty="0">
                <a:latin typeface="Arial" panose="020B0604020202020204" pitchFamily="34" charset="0"/>
                <a:cs typeface="Arial" panose="020B0604020202020204" pitchFamily="34" charset="0"/>
              </a:rPr>
              <a:t> lam of </a:t>
            </a:r>
            <a:r>
              <a:rPr lang="en-US" sz="3000" dirty="0" err="1">
                <a:latin typeface="Arial" panose="020B0604020202020204" pitchFamily="34" charset="0"/>
                <a:cs typeface="Arial" panose="020B0604020202020204" pitchFamily="34" charset="0"/>
              </a:rPr>
              <a:t>een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bokje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uitkiezen</a:t>
            </a:r>
            <a:r>
              <a:rPr lang="en-US" sz="3000" dirty="0">
                <a:latin typeface="Arial" panose="020B0604020202020204" pitchFamily="34" charset="0"/>
                <a:cs typeface="Arial" panose="020B0604020202020204" pitchFamily="34" charset="0"/>
              </a:rPr>
              <a:t>, elk </a:t>
            </a:r>
            <a:r>
              <a:rPr lang="en-US" sz="3000" dirty="0" err="1">
                <a:latin typeface="Arial" panose="020B0604020202020204" pitchFamily="34" charset="0"/>
                <a:cs typeface="Arial" panose="020B0604020202020204" pitchFamily="34" charset="0"/>
              </a:rPr>
              <a:t>gezin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één</a:t>
            </a:r>
            <a:r>
              <a:rPr lang="en-US" sz="3000" dirty="0">
                <a:latin typeface="Arial" panose="020B0604020202020204" pitchFamily="34" charset="0"/>
                <a:cs typeface="Arial" panose="020B0604020202020204" pitchFamily="34" charset="0"/>
              </a:rPr>
              <a:t>… </a:t>
            </a:r>
          </a:p>
          <a:p>
            <a:pPr>
              <a:lnSpc>
                <a:spcPct val="90000"/>
              </a:lnSpc>
              <a:spcAft>
                <a:spcPts val="600"/>
              </a:spcAft>
            </a:pPr>
            <a:r>
              <a:rPr lang="en-US" sz="3000" dirty="0" err="1">
                <a:latin typeface="Arial" panose="020B0604020202020204" pitchFamily="34" charset="0"/>
                <a:cs typeface="Arial" panose="020B0604020202020204" pitchFamily="34" charset="0"/>
              </a:rPr>
              <a:t>Houd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dat</a:t>
            </a:r>
            <a:r>
              <a:rPr lang="en-US" sz="3000" dirty="0">
                <a:latin typeface="Arial" panose="020B0604020202020204" pitchFamily="34" charset="0"/>
                <a:cs typeface="Arial" panose="020B0604020202020204" pitchFamily="34" charset="0"/>
              </a:rPr>
              <a:t> apart tot </a:t>
            </a:r>
            <a:r>
              <a:rPr lang="en-US" sz="3000" b="1" dirty="0">
                <a:latin typeface="Arial" panose="020B0604020202020204" pitchFamily="34" charset="0"/>
                <a:cs typeface="Arial" panose="020B0604020202020204" pitchFamily="34" charset="0"/>
              </a:rPr>
              <a:t>de </a:t>
            </a:r>
            <a:r>
              <a:rPr lang="en-US" sz="3000" b="1" dirty="0" err="1">
                <a:latin typeface="Arial" panose="020B0604020202020204" pitchFamily="34" charset="0"/>
                <a:cs typeface="Arial" panose="020B0604020202020204" pitchFamily="34" charset="0"/>
              </a:rPr>
              <a:t>veertiende</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van </a:t>
            </a:r>
            <a:r>
              <a:rPr lang="en-US" sz="3000" dirty="0" err="1">
                <a:latin typeface="Arial" panose="020B0604020202020204" pitchFamily="34" charset="0"/>
                <a:cs typeface="Arial" panose="020B0604020202020204" pitchFamily="34" charset="0"/>
              </a:rPr>
              <a:t>deze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maand</a:t>
            </a:r>
            <a:r>
              <a:rPr lang="en-US" sz="3000" dirty="0">
                <a:latin typeface="Arial" panose="020B0604020202020204" pitchFamily="34" charset="0"/>
                <a:cs typeface="Arial" panose="020B0604020202020204" pitchFamily="34" charset="0"/>
              </a:rPr>
              <a:t>; die </a:t>
            </a:r>
            <a:r>
              <a:rPr lang="en-US" sz="3000" dirty="0" err="1">
                <a:latin typeface="Arial" panose="020B0604020202020204" pitchFamily="34" charset="0"/>
                <a:cs typeface="Arial" panose="020B0604020202020204" pitchFamily="34" charset="0"/>
              </a:rPr>
              <a:t>dag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moet</a:t>
            </a:r>
            <a:r>
              <a:rPr lang="en-US" sz="3000" dirty="0">
                <a:latin typeface="Arial" panose="020B0604020202020204" pitchFamily="34" charset="0"/>
                <a:cs typeface="Arial" panose="020B0604020202020204" pitchFamily="34" charset="0"/>
              </a:rPr>
              <a:t> de </a:t>
            </a:r>
            <a:r>
              <a:rPr lang="en-US" sz="3000" dirty="0" err="1">
                <a:latin typeface="Arial" panose="020B0604020202020204" pitchFamily="34" charset="0"/>
                <a:cs typeface="Arial" panose="020B0604020202020204" pitchFamily="34" charset="0"/>
              </a:rPr>
              <a:t>voltallige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gemeenschap</a:t>
            </a:r>
            <a:r>
              <a:rPr lang="en-US" sz="3000" dirty="0">
                <a:latin typeface="Arial" panose="020B0604020202020204" pitchFamily="34" charset="0"/>
                <a:cs typeface="Arial" panose="020B0604020202020204" pitchFamily="34" charset="0"/>
              </a:rPr>
              <a:t> van </a:t>
            </a:r>
            <a:r>
              <a:rPr lang="en-US" sz="3000" dirty="0" err="1">
                <a:latin typeface="Arial" panose="020B0604020202020204" pitchFamily="34" charset="0"/>
                <a:cs typeface="Arial" panose="020B0604020202020204" pitchFamily="34" charset="0"/>
              </a:rPr>
              <a:t>Israël</a:t>
            </a:r>
            <a:r>
              <a:rPr lang="en-US" sz="3000" dirty="0">
                <a:latin typeface="Arial" panose="020B0604020202020204" pitchFamily="34" charset="0"/>
                <a:cs typeface="Arial" panose="020B0604020202020204" pitchFamily="34" charset="0"/>
              </a:rPr>
              <a:t> de </a:t>
            </a:r>
            <a:r>
              <a:rPr lang="en-US" sz="3000" dirty="0" err="1">
                <a:latin typeface="Arial" panose="020B0604020202020204" pitchFamily="34" charset="0"/>
                <a:cs typeface="Arial" panose="020B0604020202020204" pitchFamily="34" charset="0"/>
              </a:rPr>
              <a:t>dieren</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in de </a:t>
            </a:r>
            <a:r>
              <a:rPr lang="en-US" sz="3000" b="1" dirty="0" err="1">
                <a:latin typeface="Arial" panose="020B0604020202020204" pitchFamily="34" charset="0"/>
                <a:cs typeface="Arial" panose="020B0604020202020204" pitchFamily="34" charset="0"/>
              </a:rPr>
              <a:t>avondschemer</a:t>
            </a:r>
            <a:r>
              <a:rPr lang="en-US" sz="3000" b="1"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slachten</a:t>
            </a:r>
            <a:r>
              <a:rPr lang="en-US" sz="3000" dirty="0">
                <a:latin typeface="Arial" panose="020B0604020202020204" pitchFamily="34" charset="0"/>
                <a:cs typeface="Arial" panose="020B0604020202020204" pitchFamily="34" charset="0"/>
              </a:rPr>
              <a:t>. </a:t>
            </a:r>
          </a:p>
        </p:txBody>
      </p:sp>
      <p:pic>
        <p:nvPicPr>
          <p:cNvPr id="4" name="Afbeelding 3">
            <a:extLst>
              <a:ext uri="{FF2B5EF4-FFF2-40B4-BE49-F238E27FC236}">
                <a16:creationId xmlns:a16="http://schemas.microsoft.com/office/drawing/2014/main" id="{C2002918-1E31-8DDC-92F8-6D03AF53DD4E}"/>
              </a:ext>
            </a:extLst>
          </p:cNvPr>
          <p:cNvPicPr>
            <a:picLocks noChangeAspect="1"/>
          </p:cNvPicPr>
          <p:nvPr/>
        </p:nvPicPr>
        <p:blipFill rotWithShape="1">
          <a:blip r:embed="rId2"/>
          <a:srcRect l="14607" r="239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9524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8D8D0BE-218F-4191-C21E-FB79EF727DE5}"/>
              </a:ext>
            </a:extLst>
          </p:cNvPr>
          <p:cNvSpPr txBox="1"/>
          <p:nvPr/>
        </p:nvSpPr>
        <p:spPr>
          <a:xfrm>
            <a:off x="448937" y="374829"/>
            <a:ext cx="6097836" cy="4031873"/>
          </a:xfrm>
          <a:prstGeom prst="rect">
            <a:avLst/>
          </a:prstGeom>
          <a:noFill/>
        </p:spPr>
        <p:txBody>
          <a:bodyPr wrap="square">
            <a:spAutoFit/>
          </a:bodyPr>
          <a:lstStyle/>
          <a:p>
            <a:r>
              <a:rPr lang="nl-NL" sz="3200" dirty="0"/>
              <a:t>Het </a:t>
            </a:r>
            <a:r>
              <a:rPr lang="nl-NL" sz="3200" b="1" dirty="0"/>
              <a:t>bloed</a:t>
            </a:r>
            <a:r>
              <a:rPr lang="nl-NL" sz="3200" dirty="0"/>
              <a:t> moeten jullie bij elk huis waarin een dier gegeten wordt, aan de beide deurposten en aan de bovendorpel strijken. Rooster het vlees en eet het </a:t>
            </a:r>
            <a:r>
              <a:rPr lang="nl-NL" sz="3200" b="1" dirty="0"/>
              <a:t>nog diezelfde nacht</a:t>
            </a:r>
            <a:r>
              <a:rPr lang="nl-NL" sz="3200" dirty="0"/>
              <a:t>, </a:t>
            </a:r>
            <a:r>
              <a:rPr lang="nl-NL" sz="3200" b="1" dirty="0"/>
              <a:t>met ongedesemd brood en bittere kruiden…. </a:t>
            </a:r>
          </a:p>
        </p:txBody>
      </p:sp>
      <p:pic>
        <p:nvPicPr>
          <p:cNvPr id="5" name="Afbeelding 4">
            <a:extLst>
              <a:ext uri="{FF2B5EF4-FFF2-40B4-BE49-F238E27FC236}">
                <a16:creationId xmlns:a16="http://schemas.microsoft.com/office/drawing/2014/main" id="{617ECE44-D8F8-937B-87D0-7EE533CD91D5}"/>
              </a:ext>
            </a:extLst>
          </p:cNvPr>
          <p:cNvPicPr>
            <a:picLocks noChangeAspect="1"/>
          </p:cNvPicPr>
          <p:nvPr/>
        </p:nvPicPr>
        <p:blipFill>
          <a:blip r:embed="rId2"/>
          <a:stretch>
            <a:fillRect/>
          </a:stretch>
        </p:blipFill>
        <p:spPr>
          <a:xfrm>
            <a:off x="6951949" y="374829"/>
            <a:ext cx="5101948" cy="5442077"/>
          </a:xfrm>
          <a:prstGeom prst="rect">
            <a:avLst/>
          </a:prstGeom>
        </p:spPr>
      </p:pic>
    </p:spTree>
    <p:extLst>
      <p:ext uri="{BB962C8B-B14F-4D97-AF65-F5344CB8AC3E}">
        <p14:creationId xmlns:p14="http://schemas.microsoft.com/office/powerpoint/2010/main" val="49883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8D8D0BE-218F-4191-C21E-FB79EF727DE5}"/>
              </a:ext>
            </a:extLst>
          </p:cNvPr>
          <p:cNvSpPr txBox="1"/>
          <p:nvPr/>
        </p:nvSpPr>
        <p:spPr>
          <a:xfrm>
            <a:off x="448937" y="374829"/>
            <a:ext cx="6097836" cy="4031873"/>
          </a:xfrm>
          <a:prstGeom prst="rect">
            <a:avLst/>
          </a:prstGeom>
          <a:noFill/>
        </p:spPr>
        <p:txBody>
          <a:bodyPr wrap="square">
            <a:spAutoFit/>
          </a:bodyPr>
          <a:lstStyle/>
          <a:p>
            <a:r>
              <a:rPr lang="nl-NL" sz="3200" dirty="0"/>
              <a:t>Het </a:t>
            </a:r>
            <a:r>
              <a:rPr lang="nl-NL" sz="3200" b="1" dirty="0"/>
              <a:t>bloed</a:t>
            </a:r>
            <a:r>
              <a:rPr lang="nl-NL" sz="3200" dirty="0"/>
              <a:t> moeten jullie bij elk huis waarin een dier gegeten wordt, aan de beide deurposten en aan de bovendorpel strijken. Rooster het vlees en eet het </a:t>
            </a:r>
            <a:r>
              <a:rPr lang="nl-NL" sz="3200" b="1" dirty="0"/>
              <a:t>nog diezelfde nacht</a:t>
            </a:r>
            <a:r>
              <a:rPr lang="nl-NL" sz="3200" dirty="0"/>
              <a:t>, </a:t>
            </a:r>
            <a:r>
              <a:rPr lang="nl-NL" sz="3200" b="1" dirty="0"/>
              <a:t>met ongedesemd brood en bittere kruiden…. </a:t>
            </a:r>
          </a:p>
        </p:txBody>
      </p:sp>
      <p:pic>
        <p:nvPicPr>
          <p:cNvPr id="5" name="Afbeelding 4">
            <a:extLst>
              <a:ext uri="{FF2B5EF4-FFF2-40B4-BE49-F238E27FC236}">
                <a16:creationId xmlns:a16="http://schemas.microsoft.com/office/drawing/2014/main" id="{617ECE44-D8F8-937B-87D0-7EE533CD91D5}"/>
              </a:ext>
            </a:extLst>
          </p:cNvPr>
          <p:cNvPicPr>
            <a:picLocks noChangeAspect="1"/>
          </p:cNvPicPr>
          <p:nvPr/>
        </p:nvPicPr>
        <p:blipFill>
          <a:blip r:embed="rId2"/>
          <a:stretch>
            <a:fillRect/>
          </a:stretch>
        </p:blipFill>
        <p:spPr>
          <a:xfrm>
            <a:off x="6951949" y="374829"/>
            <a:ext cx="5101948" cy="5442077"/>
          </a:xfrm>
          <a:prstGeom prst="rect">
            <a:avLst/>
          </a:prstGeom>
        </p:spPr>
      </p:pic>
      <p:sp>
        <p:nvSpPr>
          <p:cNvPr id="7" name="Tekstvak 6">
            <a:extLst>
              <a:ext uri="{FF2B5EF4-FFF2-40B4-BE49-F238E27FC236}">
                <a16:creationId xmlns:a16="http://schemas.microsoft.com/office/drawing/2014/main" id="{43E0A01F-E0AE-7FAD-CF1E-279987043517}"/>
              </a:ext>
            </a:extLst>
          </p:cNvPr>
          <p:cNvSpPr txBox="1"/>
          <p:nvPr/>
        </p:nvSpPr>
        <p:spPr>
          <a:xfrm>
            <a:off x="448937" y="4549921"/>
            <a:ext cx="6097836" cy="2062103"/>
          </a:xfrm>
          <a:prstGeom prst="rect">
            <a:avLst/>
          </a:prstGeom>
          <a:noFill/>
        </p:spPr>
        <p:txBody>
          <a:bodyPr wrap="square">
            <a:spAutoFit/>
          </a:bodyPr>
          <a:lstStyle/>
          <a:p>
            <a:r>
              <a:rPr lang="nl-NL" sz="3200" dirty="0"/>
              <a:t>Eet dan zeven dagen lang </a:t>
            </a:r>
            <a:r>
              <a:rPr lang="nl-NL" sz="3200" b="1" dirty="0"/>
              <a:t>ongedesemd brood</a:t>
            </a:r>
            <a:r>
              <a:rPr lang="nl-NL" sz="3200" dirty="0"/>
              <a:t>, en verwijder meteen op de eerste dag alle </a:t>
            </a:r>
            <a:r>
              <a:rPr lang="nl-NL" sz="3200" b="1" dirty="0"/>
              <a:t>zuurdesem</a:t>
            </a:r>
            <a:r>
              <a:rPr lang="nl-NL" sz="3200" dirty="0"/>
              <a:t> uit jullie huizen….</a:t>
            </a:r>
          </a:p>
        </p:txBody>
      </p:sp>
    </p:spTree>
    <p:extLst>
      <p:ext uri="{BB962C8B-B14F-4D97-AF65-F5344CB8AC3E}">
        <p14:creationId xmlns:p14="http://schemas.microsoft.com/office/powerpoint/2010/main" val="392911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36369FEB-222F-AAEC-2674-9DC1795E6BC7}"/>
              </a:ext>
            </a:extLst>
          </p:cNvPr>
          <p:cNvSpPr txBox="1"/>
          <p:nvPr/>
        </p:nvSpPr>
        <p:spPr>
          <a:xfrm>
            <a:off x="297456" y="385590"/>
            <a:ext cx="5717754" cy="63236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t>Zo </a:t>
            </a:r>
            <a:r>
              <a:rPr lang="en-US" sz="2800" dirty="0" err="1"/>
              <a:t>moeten</a:t>
            </a:r>
            <a:r>
              <a:rPr lang="en-US" sz="2800" dirty="0"/>
              <a:t> </a:t>
            </a:r>
            <a:r>
              <a:rPr lang="en-US" sz="2800" dirty="0" err="1"/>
              <a:t>jullie</a:t>
            </a:r>
            <a:r>
              <a:rPr lang="en-US" sz="2800" dirty="0"/>
              <a:t> het eten: met je </a:t>
            </a:r>
            <a:r>
              <a:rPr lang="en-US" sz="2800" dirty="0" err="1"/>
              <a:t>gordel</a:t>
            </a:r>
            <a:r>
              <a:rPr lang="en-US" sz="2800" dirty="0"/>
              <a:t> om, je </a:t>
            </a:r>
            <a:r>
              <a:rPr lang="en-US" sz="2800" dirty="0" err="1"/>
              <a:t>sandalen</a:t>
            </a:r>
            <a:r>
              <a:rPr lang="en-US" sz="2800" dirty="0"/>
              <a:t> </a:t>
            </a:r>
            <a:r>
              <a:rPr lang="en-US" sz="2800" dirty="0" err="1"/>
              <a:t>aan</a:t>
            </a:r>
            <a:r>
              <a:rPr lang="en-US" sz="2800" dirty="0"/>
              <a:t> en je </a:t>
            </a:r>
            <a:r>
              <a:rPr lang="en-US" sz="2800" dirty="0" err="1"/>
              <a:t>staf</a:t>
            </a:r>
            <a:r>
              <a:rPr lang="en-US" sz="2800" dirty="0"/>
              <a:t> in de hand, </a:t>
            </a:r>
            <a:r>
              <a:rPr lang="en-US" sz="2800" b="1" dirty="0"/>
              <a:t>in </a:t>
            </a:r>
            <a:r>
              <a:rPr lang="en-US" sz="2800" b="1" dirty="0" err="1"/>
              <a:t>grote</a:t>
            </a:r>
            <a:r>
              <a:rPr lang="en-US" sz="2800" b="1" dirty="0"/>
              <a:t> </a:t>
            </a:r>
            <a:r>
              <a:rPr lang="en-US" sz="2800" b="1" dirty="0" err="1"/>
              <a:t>haast</a:t>
            </a:r>
            <a:r>
              <a:rPr lang="en-US" sz="2800" dirty="0"/>
              <a:t>. </a:t>
            </a:r>
            <a:r>
              <a:rPr lang="en-US" sz="2800" dirty="0" err="1"/>
              <a:t>Dit</a:t>
            </a:r>
            <a:r>
              <a:rPr lang="en-US" sz="2800" dirty="0"/>
              <a:t> is </a:t>
            </a:r>
            <a:r>
              <a:rPr lang="en-US" sz="2800" dirty="0" err="1"/>
              <a:t>een</a:t>
            </a:r>
            <a:r>
              <a:rPr lang="en-US" sz="2800" dirty="0"/>
              <a:t> </a:t>
            </a:r>
            <a:r>
              <a:rPr lang="en-US" sz="2800" dirty="0" err="1"/>
              <a:t>maaltijd</a:t>
            </a:r>
            <a:r>
              <a:rPr lang="en-US" sz="2800" dirty="0"/>
              <a:t> ter ere van de HEER, het </a:t>
            </a:r>
            <a:r>
              <a:rPr lang="en-US" sz="2800" dirty="0" err="1"/>
              <a:t>pesachmaal</a:t>
            </a:r>
            <a:r>
              <a:rPr lang="en-US" sz="2800" dirty="0"/>
              <a:t>. </a:t>
            </a:r>
            <a:r>
              <a:rPr lang="en-US" sz="2800" dirty="0" err="1"/>
              <a:t>Ik</a:t>
            </a:r>
            <a:r>
              <a:rPr lang="en-US" sz="2800" dirty="0"/>
              <a:t> </a:t>
            </a:r>
            <a:r>
              <a:rPr lang="en-US" sz="2800" dirty="0" err="1"/>
              <a:t>zal</a:t>
            </a:r>
            <a:r>
              <a:rPr lang="en-US" sz="2800" dirty="0"/>
              <a:t> die </a:t>
            </a:r>
            <a:r>
              <a:rPr lang="en-US" sz="2800" dirty="0" err="1"/>
              <a:t>nacht</a:t>
            </a:r>
            <a:r>
              <a:rPr lang="en-US" sz="2800" dirty="0"/>
              <a:t> </a:t>
            </a:r>
            <a:r>
              <a:rPr lang="en-US" sz="2800" dirty="0" err="1"/>
              <a:t>rondgaan</a:t>
            </a:r>
            <a:r>
              <a:rPr lang="en-US" sz="2800" dirty="0"/>
              <a:t> door </a:t>
            </a:r>
            <a:r>
              <a:rPr lang="en-US" sz="2800" dirty="0" err="1"/>
              <a:t>Egypte</a:t>
            </a:r>
            <a:r>
              <a:rPr lang="en-US" sz="2800" dirty="0"/>
              <a:t>, en </a:t>
            </a:r>
            <a:r>
              <a:rPr lang="en-US" sz="2800" dirty="0" err="1"/>
              <a:t>Ik</a:t>
            </a:r>
            <a:r>
              <a:rPr lang="en-US" sz="2800" dirty="0"/>
              <a:t> </a:t>
            </a:r>
            <a:r>
              <a:rPr lang="en-US" sz="2800" dirty="0" err="1"/>
              <a:t>zal</a:t>
            </a:r>
            <a:r>
              <a:rPr lang="en-US" sz="2800" dirty="0"/>
              <a:t> </a:t>
            </a:r>
            <a:r>
              <a:rPr lang="en-US" sz="2800" dirty="0" err="1"/>
              <a:t>daar</a:t>
            </a:r>
            <a:r>
              <a:rPr lang="en-US" sz="2800" dirty="0"/>
              <a:t> alle </a:t>
            </a:r>
            <a:r>
              <a:rPr lang="en-US" sz="2800" dirty="0" err="1"/>
              <a:t>eerstgeborenen</a:t>
            </a:r>
            <a:r>
              <a:rPr lang="en-US" sz="2800" dirty="0"/>
              <a:t> </a:t>
            </a:r>
            <a:r>
              <a:rPr lang="en-US" sz="2800" dirty="0" err="1"/>
              <a:t>doden</a:t>
            </a:r>
            <a:r>
              <a:rPr lang="en-US" sz="2800" dirty="0"/>
              <a:t>, </a:t>
            </a:r>
            <a:r>
              <a:rPr lang="en-US" sz="2800" dirty="0" err="1"/>
              <a:t>zowel</a:t>
            </a:r>
            <a:r>
              <a:rPr lang="en-US" sz="2800" dirty="0"/>
              <a:t> van de </a:t>
            </a:r>
            <a:r>
              <a:rPr lang="en-US" sz="2800" dirty="0" err="1"/>
              <a:t>mensen</a:t>
            </a:r>
            <a:r>
              <a:rPr lang="en-US" sz="2800" dirty="0"/>
              <a:t> </a:t>
            </a:r>
            <a:r>
              <a:rPr lang="en-US" sz="2800" dirty="0" err="1"/>
              <a:t>als</a:t>
            </a:r>
            <a:r>
              <a:rPr lang="en-US" sz="2800" dirty="0"/>
              <a:t> van het vee, en </a:t>
            </a:r>
            <a:r>
              <a:rPr lang="en-US" sz="2800" dirty="0" err="1"/>
              <a:t>Ik</a:t>
            </a:r>
            <a:r>
              <a:rPr lang="en-US" sz="2800" dirty="0"/>
              <a:t> </a:t>
            </a:r>
            <a:r>
              <a:rPr lang="en-US" sz="2800" dirty="0" err="1"/>
              <a:t>zal</a:t>
            </a:r>
            <a:r>
              <a:rPr lang="en-US" sz="2800" dirty="0"/>
              <a:t> alle </a:t>
            </a:r>
            <a:r>
              <a:rPr lang="en-US" sz="2800" dirty="0" err="1"/>
              <a:t>Egyptische</a:t>
            </a:r>
            <a:r>
              <a:rPr lang="en-US" sz="2800" dirty="0"/>
              <a:t> </a:t>
            </a:r>
            <a:r>
              <a:rPr lang="en-US" sz="2800" dirty="0" err="1"/>
              <a:t>goden</a:t>
            </a:r>
            <a:r>
              <a:rPr lang="en-US" sz="2800" dirty="0"/>
              <a:t> </a:t>
            </a:r>
            <a:r>
              <a:rPr lang="en-US" sz="2800" dirty="0" err="1"/>
              <a:t>een</a:t>
            </a:r>
            <a:r>
              <a:rPr lang="en-US" sz="2800" dirty="0"/>
              <a:t> </a:t>
            </a:r>
            <a:r>
              <a:rPr lang="en-US" sz="2800" dirty="0" err="1"/>
              <a:t>afstraffing</a:t>
            </a:r>
            <a:r>
              <a:rPr lang="en-US" sz="2800" dirty="0"/>
              <a:t> </a:t>
            </a:r>
            <a:r>
              <a:rPr lang="en-US" sz="2800" dirty="0" err="1"/>
              <a:t>geven</a:t>
            </a:r>
            <a:r>
              <a:rPr lang="en-US" sz="2800" dirty="0"/>
              <a:t>, want </a:t>
            </a:r>
            <a:r>
              <a:rPr lang="en-US" sz="2800" dirty="0" err="1"/>
              <a:t>Ik</a:t>
            </a:r>
            <a:r>
              <a:rPr lang="en-US" sz="2800" dirty="0"/>
              <a:t> ben de HEER. Maar </a:t>
            </a:r>
            <a:r>
              <a:rPr lang="en-US" sz="2800" dirty="0" err="1"/>
              <a:t>jullie</a:t>
            </a:r>
            <a:r>
              <a:rPr lang="en-US" sz="2800" dirty="0"/>
              <a:t> </a:t>
            </a:r>
            <a:r>
              <a:rPr lang="en-US" sz="2800" dirty="0" err="1"/>
              <a:t>zal</a:t>
            </a:r>
            <a:r>
              <a:rPr lang="en-US" sz="2800" dirty="0"/>
              <a:t> </a:t>
            </a:r>
            <a:r>
              <a:rPr lang="en-US" sz="2800" dirty="0" err="1"/>
              <a:t>Ik</a:t>
            </a:r>
            <a:r>
              <a:rPr lang="en-US" sz="2800" dirty="0"/>
              <a:t> </a:t>
            </a:r>
            <a:r>
              <a:rPr lang="en-US" sz="2800" b="1" dirty="0" err="1"/>
              <a:t>voorbijgaan</a:t>
            </a:r>
            <a:r>
              <a:rPr lang="en-US" sz="2800" dirty="0"/>
              <a:t>… Die </a:t>
            </a:r>
            <a:r>
              <a:rPr lang="en-US" sz="2800" dirty="0" err="1"/>
              <a:t>dag</a:t>
            </a:r>
            <a:r>
              <a:rPr lang="en-US" sz="2800" dirty="0"/>
              <a:t> </a:t>
            </a:r>
            <a:r>
              <a:rPr lang="en-US" sz="2800" dirty="0" err="1"/>
              <a:t>moet</a:t>
            </a:r>
            <a:r>
              <a:rPr lang="en-US" sz="2800" dirty="0"/>
              <a:t> </a:t>
            </a:r>
            <a:r>
              <a:rPr lang="en-US" sz="2800" dirty="0" err="1"/>
              <a:t>voortaan</a:t>
            </a:r>
            <a:r>
              <a:rPr lang="en-US" sz="2800" dirty="0"/>
              <a:t> </a:t>
            </a:r>
            <a:r>
              <a:rPr lang="en-US" sz="2800" dirty="0" err="1"/>
              <a:t>een</a:t>
            </a:r>
            <a:r>
              <a:rPr lang="en-US" sz="2800" dirty="0"/>
              <a:t> </a:t>
            </a:r>
            <a:r>
              <a:rPr lang="en-US" sz="2800" dirty="0" err="1"/>
              <a:t>gedenkdag</a:t>
            </a:r>
            <a:r>
              <a:rPr lang="en-US" sz="2800" dirty="0"/>
              <a:t> </a:t>
            </a:r>
            <a:r>
              <a:rPr lang="en-US" sz="2800" dirty="0" err="1"/>
              <a:t>zijn</a:t>
            </a:r>
            <a:r>
              <a:rPr lang="en-US" sz="2800" dirty="0"/>
              <a:t>… </a:t>
            </a:r>
          </a:p>
        </p:txBody>
      </p:sp>
      <p:sp>
        <p:nvSpPr>
          <p:cNvPr id="11" name="Oval 1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3B514726-5D18-6217-F8BC-AD1DDC7AF074}"/>
              </a:ext>
            </a:extLst>
          </p:cNvPr>
          <p:cNvPicPr>
            <a:picLocks noChangeAspect="1"/>
          </p:cNvPicPr>
          <p:nvPr/>
        </p:nvPicPr>
        <p:blipFill rotWithShape="1">
          <a:blip r:embed="rId2"/>
          <a:srcRect t="374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Afbeelding 1">
            <a:extLst>
              <a:ext uri="{FF2B5EF4-FFF2-40B4-BE49-F238E27FC236}">
                <a16:creationId xmlns:a16="http://schemas.microsoft.com/office/drawing/2014/main" id="{52B72DC6-8DA7-60BF-21D1-291C3786E32E}"/>
              </a:ext>
            </a:extLst>
          </p:cNvPr>
          <p:cNvPicPr>
            <a:picLocks noChangeAspect="1"/>
          </p:cNvPicPr>
          <p:nvPr/>
        </p:nvPicPr>
        <p:blipFill rotWithShape="1">
          <a:blip r:embed="rId3"/>
          <a:srcRect l="11371" r="-1"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07226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223A89-DD91-81E2-F0D2-A13B1C0CA932}"/>
              </a:ext>
            </a:extLst>
          </p:cNvPr>
          <p:cNvSpPr txBox="1"/>
          <p:nvPr/>
        </p:nvSpPr>
        <p:spPr>
          <a:xfrm>
            <a:off x="470972" y="181957"/>
            <a:ext cx="6097836" cy="6494085"/>
          </a:xfrm>
          <a:prstGeom prst="rect">
            <a:avLst/>
          </a:prstGeom>
          <a:noFill/>
        </p:spPr>
        <p:txBody>
          <a:bodyPr wrap="square">
            <a:spAutoFit/>
          </a:bodyPr>
          <a:lstStyle/>
          <a:p>
            <a:r>
              <a:rPr lang="nl-NL" sz="3200" dirty="0"/>
              <a:t>Dit voorschrift blijft voor u en uw kinderen voor altijd van kracht. Ook als u eenmaal in het land bent dat de HEER u zal geven, zoals Hij heeft beloofd, moet u dit gebruik in ere houden. En </a:t>
            </a:r>
            <a:r>
              <a:rPr lang="nl-NL" sz="3200" b="1" dirty="0"/>
              <a:t>als uw kinderen dan vragen</a:t>
            </a:r>
            <a:r>
              <a:rPr lang="nl-NL" sz="3200" dirty="0"/>
              <a:t>: “Wat betekent dit gebruik?”, antwoord dan: “Wij brengen de HEER een </a:t>
            </a:r>
            <a:r>
              <a:rPr lang="nl-NL" sz="3200" dirty="0" err="1"/>
              <a:t>pesachoffer</a:t>
            </a:r>
            <a:r>
              <a:rPr lang="nl-NL" sz="3200" dirty="0"/>
              <a:t> omdat Hij de huizen van de Israëlieten voorbij is gegaan toen Hij de Egyptenaren strafte; </a:t>
            </a:r>
            <a:r>
              <a:rPr lang="nl-NL" sz="3200" b="1" dirty="0"/>
              <a:t>ons</a:t>
            </a:r>
            <a:r>
              <a:rPr lang="nl-NL" sz="3200" dirty="0"/>
              <a:t> heeft Hij gespaard.”’</a:t>
            </a:r>
          </a:p>
        </p:txBody>
      </p:sp>
      <p:pic>
        <p:nvPicPr>
          <p:cNvPr id="4" name="Afbeelding 3">
            <a:extLst>
              <a:ext uri="{FF2B5EF4-FFF2-40B4-BE49-F238E27FC236}">
                <a16:creationId xmlns:a16="http://schemas.microsoft.com/office/drawing/2014/main" id="{568A4E95-C524-92D1-8D04-66174B16E377}"/>
              </a:ext>
            </a:extLst>
          </p:cNvPr>
          <p:cNvPicPr>
            <a:picLocks noChangeAspect="1"/>
          </p:cNvPicPr>
          <p:nvPr/>
        </p:nvPicPr>
        <p:blipFill>
          <a:blip r:embed="rId2"/>
          <a:stretch>
            <a:fillRect/>
          </a:stretch>
        </p:blipFill>
        <p:spPr>
          <a:xfrm>
            <a:off x="7358292" y="859206"/>
            <a:ext cx="4088854" cy="5359921"/>
          </a:xfrm>
          <a:prstGeom prst="rect">
            <a:avLst/>
          </a:prstGeom>
        </p:spPr>
      </p:pic>
    </p:spTree>
    <p:extLst>
      <p:ext uri="{BB962C8B-B14F-4D97-AF65-F5344CB8AC3E}">
        <p14:creationId xmlns:p14="http://schemas.microsoft.com/office/powerpoint/2010/main" val="35317382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459</TotalTime>
  <Words>1084</Words>
  <Application>Microsoft Office PowerPoint</Application>
  <PresentationFormat>Breedbeeld</PresentationFormat>
  <Paragraphs>75</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Aptos</vt:lpstr>
      <vt:lpstr>Aptos Display</vt:lpstr>
      <vt:lpstr>Arial</vt:lpstr>
      <vt:lpstr>Arial Rounded MT Bold</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Rien Vrijhof</dc:creator>
  <cp:lastModifiedBy>Rien Vrijhof</cp:lastModifiedBy>
  <cp:revision>2</cp:revision>
  <dcterms:created xsi:type="dcterms:W3CDTF">2024-03-21T19:05:57Z</dcterms:created>
  <dcterms:modified xsi:type="dcterms:W3CDTF">2024-03-22T14:09:09Z</dcterms:modified>
</cp:coreProperties>
</file>